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57" r:id="rId3"/>
    <p:sldId id="269" r:id="rId4"/>
    <p:sldId id="258" r:id="rId5"/>
    <p:sldId id="262" r:id="rId6"/>
    <p:sldId id="271" r:id="rId7"/>
    <p:sldId id="286" r:id="rId8"/>
    <p:sldId id="264" r:id="rId9"/>
    <p:sldId id="272" r:id="rId10"/>
    <p:sldId id="265" r:id="rId11"/>
    <p:sldId id="273" r:id="rId12"/>
    <p:sldId id="277" r:id="rId13"/>
    <p:sldId id="281" r:id="rId14"/>
    <p:sldId id="282" r:id="rId15"/>
    <p:sldId id="284" r:id="rId16"/>
    <p:sldId id="283" r:id="rId17"/>
    <p:sldId id="285" r:id="rId18"/>
    <p:sldId id="266" r:id="rId19"/>
    <p:sldId id="280" r:id="rId20"/>
    <p:sldId id="279" r:id="rId21"/>
    <p:sldId id="261" r:id="rId22"/>
    <p:sldId id="267" r:id="rId23"/>
    <p:sldId id="260" r:id="rId24"/>
    <p:sldId id="26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375" autoAdjust="0"/>
  </p:normalViewPr>
  <p:slideViewPr>
    <p:cSldViewPr>
      <p:cViewPr>
        <p:scale>
          <a:sx n="70" d="100"/>
          <a:sy n="70" d="100"/>
        </p:scale>
        <p:origin x="-137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66C079-84F9-47EE-B443-31D9084FD7DF}" type="datetimeFigureOut">
              <a:rPr lang="fr-FR" smtClean="0"/>
              <a:pPr/>
              <a:t>17/11/2013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FD37D1-B30B-4030-BE04-57B9F9A6044F}" type="slidenum">
              <a:rPr lang="fr-FR" smtClean="0"/>
              <a:pPr/>
              <a:t>‹N°›</a:t>
            </a:fld>
            <a:endParaRPr lang="fr-FR"/>
          </a:p>
        </p:txBody>
      </p:sp>
    </p:spTree>
    <p:extLst>
      <p:ext uri="{BB962C8B-B14F-4D97-AF65-F5344CB8AC3E}">
        <p14:creationId xmlns:p14="http://schemas.microsoft.com/office/powerpoint/2010/main" xmlns="" val="1722059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dirty="0" smtClean="0"/>
              <a:t>PISA : (Programme International pour l’OCDE pour le Suivi des Acquis des élèves : mesurer les</a:t>
            </a:r>
            <a:r>
              <a:rPr lang="fr-FR" baseline="0" dirty="0" smtClean="0"/>
              <a:t> savoirs et savoir faire des élèves en compréhension de l’écrit, en math et en sciences.</a:t>
            </a:r>
          </a:p>
          <a:p>
            <a:r>
              <a:rPr lang="fr-FR" dirty="0" smtClean="0"/>
              <a:t>évaluation internationale des acquis des élèves de 15 ans, dans les domaines suivants : compréhension de l'écrit, culture mathématique, culture scientifique. A noter, entre 2000 et 2009, une stabilité  du score moyen. Mais un examen plus approfondi des résultats révèle un écart significatif  entre les garçons et les filles, à l'avantage des filles en ce qui concerne la compréhension de l'écrit, des garçons pour la culture scientifique. On constate également l'impact du milieu socio-économique sur la performance.  </a:t>
            </a:r>
            <a:br>
              <a:rPr lang="fr-FR" dirty="0" smtClean="0"/>
            </a:br>
            <a:r>
              <a:rPr lang="fr-FR" dirty="0" smtClean="0"/>
              <a:t>L'analyse des résultats de Pisa 2009 met en évidence, fait particulièrement préoccupant, l'augmentation en pourcentage des élèves aux performances très faibles, notamment chez les garçons.</a:t>
            </a:r>
            <a:endParaRPr lang="fr-FR" baseline="0" dirty="0" smtClean="0"/>
          </a:p>
          <a:p>
            <a:endParaRPr lang="fr-FR" baseline="0" dirty="0" smtClean="0"/>
          </a:p>
          <a:p>
            <a:r>
              <a:rPr lang="fr-FR" baseline="0" dirty="0" smtClean="0"/>
              <a:t>PIRLS : </a:t>
            </a:r>
            <a:r>
              <a:rPr lang="fr-FR" dirty="0" smtClean="0"/>
              <a:t>En 2011, les élèves français obtiennent un score moyen de 520, pour une moyenne internationale fixée à 500. Les quatre pays se partageant les meilleurs résultats sont Hong Kong (571), la Fédération de Russie (568), la Finlande (568) et Singapour (567).</a:t>
            </a:r>
          </a:p>
          <a:p>
            <a:r>
              <a:rPr lang="fr-FR" dirty="0" smtClean="0"/>
              <a:t>Comparés aux résultats des pays géographiquement et économiquement proches, les élèves français se trouvent surreprésentés dans le groupe de niveau le plus faible, et sous-représentés dans le groupe le plus fort. Les scores du groupe le plus fort montrent une moindre réussite des élèves français par rapport à leurs camarades européens.</a:t>
            </a:r>
          </a:p>
          <a:p>
            <a:r>
              <a:rPr lang="fr-FR" dirty="0" smtClean="0"/>
              <a:t>Les performances des jeunes français varient selon les activités de lecture : alors que celles qui relèvent de la lecture de textes narratifs sont stables, celles qui concernent la lecture de textes informatifs diminuent depuis 2001.</a:t>
            </a:r>
            <a:br>
              <a:rPr lang="fr-FR" dirty="0" smtClean="0"/>
            </a:br>
            <a:r>
              <a:rPr lang="fr-FR" dirty="0" smtClean="0"/>
              <a:t/>
            </a:r>
            <a:br>
              <a:rPr lang="fr-FR" dirty="0" smtClean="0"/>
            </a:br>
            <a:r>
              <a:rPr lang="fr-FR" dirty="0" smtClean="0"/>
              <a:t>En France, les scores moyens des compétences les moins exigeantes, comme "Prélever" et "Inférer" restent stables sur la décennie. Les compétences "Interpréter" et "Apprécier" plus complexes voient leur score diminuer significativement sur la même période.</a:t>
            </a:r>
            <a:br>
              <a:rPr lang="fr-FR" dirty="0" smtClean="0"/>
            </a:br>
            <a:r>
              <a:rPr lang="fr-FR" dirty="0" smtClean="0"/>
              <a:t/>
            </a:r>
            <a:br>
              <a:rPr lang="fr-FR" dirty="0" smtClean="0"/>
            </a:br>
            <a:r>
              <a:rPr lang="fr-FR" dirty="0" smtClean="0"/>
              <a:t>Les écoliers français sont toujours les plus nombreux à ne pas terminer leurs épreuves et à s’abstenir de répondre lorsqu’il leur est demandé de rédiger.</a:t>
            </a:r>
          </a:p>
          <a:p>
            <a:endParaRPr lang="fr-FR" baseline="0" dirty="0" smtClean="0"/>
          </a:p>
        </p:txBody>
      </p:sp>
      <p:sp>
        <p:nvSpPr>
          <p:cNvPr id="4" name="Espace réservé du numéro de diapositive 3"/>
          <p:cNvSpPr>
            <a:spLocks noGrp="1"/>
          </p:cNvSpPr>
          <p:nvPr>
            <p:ph type="sldNum" sz="quarter" idx="10"/>
          </p:nvPr>
        </p:nvSpPr>
        <p:spPr/>
        <p:txBody>
          <a:bodyPr/>
          <a:lstStyle/>
          <a:p>
            <a:fld id="{1CFD37D1-B30B-4030-BE04-57B9F9A6044F}" type="slidenum">
              <a:rPr lang="fr-FR" smtClean="0"/>
              <a:pPr/>
              <a:t>2</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dirty="0" smtClean="0"/>
              <a:t>PISA : (Programme International pour l’OCDE pour le Suivi des Acquis des élèves : mesurer les</a:t>
            </a:r>
            <a:r>
              <a:rPr lang="fr-FR" baseline="0" dirty="0" smtClean="0"/>
              <a:t> savoirs et savoir faire des élèves en compréhension de l’écrit, en math et en sciences.</a:t>
            </a:r>
          </a:p>
          <a:p>
            <a:r>
              <a:rPr lang="fr-FR" dirty="0" smtClean="0"/>
              <a:t>évaluation internationale des acquis des élèves de 15 ans, dans les domaines suivants : compréhension de l'écrit, culture mathématique, culture scientifique. A noter, entre 2000 et 2009, une stabilité  du score moyen. Mais un examen plus approfondi des résultats révèle un écart significatif  entre les garçons et les filles, à l'avantage des filles en ce qui concerne la compréhension de l'écrit, des garçons pour la culture scientifique. On constate également l'impact du milieu socio-économique sur la performance.  </a:t>
            </a:r>
            <a:br>
              <a:rPr lang="fr-FR" dirty="0" smtClean="0"/>
            </a:br>
            <a:r>
              <a:rPr lang="fr-FR" dirty="0" smtClean="0"/>
              <a:t>L'analyse des résultats de Pisa 2009 met en évidence, fait particulièrement préoccupant, l'augmentation en pourcentage des élèves aux performances très faibles, notamment chez les garçons.</a:t>
            </a:r>
            <a:endParaRPr lang="fr-FR" baseline="0" dirty="0" smtClean="0"/>
          </a:p>
          <a:p>
            <a:endParaRPr lang="fr-FR" baseline="0" dirty="0" smtClean="0"/>
          </a:p>
          <a:p>
            <a:r>
              <a:rPr lang="fr-FR" baseline="0" dirty="0" smtClean="0"/>
              <a:t>PIRLS : </a:t>
            </a:r>
            <a:r>
              <a:rPr lang="fr-FR" dirty="0" smtClean="0"/>
              <a:t>En 2011, les élèves français obtiennent un score moyen de 520, pour une moyenne internationale fixée à 500. Les quatre pays se partageant les meilleurs résultats sont Hong Kong (571), la Fédération de Russie (568), la Finlande (568) et Singapour (567).</a:t>
            </a:r>
          </a:p>
          <a:p>
            <a:r>
              <a:rPr lang="fr-FR" dirty="0" smtClean="0"/>
              <a:t>Comparés aux résultats des pays géographiquement et économiquement proches, les élèves français se trouvent surreprésentés dans le groupe de niveau le plus faible, et sous-représentés dans le groupe le plus fort. Les scores du groupe le plus fort montrent une moindre réussite des élèves français par rapport à leurs camarades européens.</a:t>
            </a:r>
          </a:p>
          <a:p>
            <a:r>
              <a:rPr lang="fr-FR" dirty="0" smtClean="0"/>
              <a:t>Les performances des jeunes français varient selon les activités de lecture : alors que celles qui relèvent de la lecture de textes narratifs sont stables, celles qui concernent la lecture de textes informatifs diminuent depuis 2001.</a:t>
            </a:r>
            <a:br>
              <a:rPr lang="fr-FR" dirty="0" smtClean="0"/>
            </a:br>
            <a:r>
              <a:rPr lang="fr-FR" dirty="0" smtClean="0"/>
              <a:t/>
            </a:r>
            <a:br>
              <a:rPr lang="fr-FR" dirty="0" smtClean="0"/>
            </a:br>
            <a:r>
              <a:rPr lang="fr-FR" dirty="0" smtClean="0"/>
              <a:t>En France, les scores moyens des compétences les moins exigeantes, comme "Prélever" et "Inférer" restent stables sur la décennie. Les compétences "Interpréter" et "Apprécier" plus complexes voient leur score diminuer significativement sur la même période.</a:t>
            </a:r>
            <a:br>
              <a:rPr lang="fr-FR" dirty="0" smtClean="0"/>
            </a:br>
            <a:r>
              <a:rPr lang="fr-FR" dirty="0" smtClean="0"/>
              <a:t/>
            </a:r>
            <a:br>
              <a:rPr lang="fr-FR" dirty="0" smtClean="0"/>
            </a:br>
            <a:r>
              <a:rPr lang="fr-FR" dirty="0" smtClean="0"/>
              <a:t>Les écoliers français sont toujours les plus nombreux à ne pas terminer leurs épreuves et à s’abstenir de répondre lorsqu’il leur est demandé de rédiger.</a:t>
            </a:r>
          </a:p>
          <a:p>
            <a:endParaRPr lang="fr-FR" baseline="0" dirty="0" smtClean="0"/>
          </a:p>
        </p:txBody>
      </p:sp>
      <p:sp>
        <p:nvSpPr>
          <p:cNvPr id="4" name="Espace réservé du numéro de diapositive 3"/>
          <p:cNvSpPr>
            <a:spLocks noGrp="1"/>
          </p:cNvSpPr>
          <p:nvPr>
            <p:ph type="sldNum" sz="quarter" idx="10"/>
          </p:nvPr>
        </p:nvSpPr>
        <p:spPr/>
        <p:txBody>
          <a:bodyPr/>
          <a:lstStyle/>
          <a:p>
            <a:fld id="{1CFD37D1-B30B-4030-BE04-57B9F9A6044F}"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ctr">
              <a:buNone/>
            </a:pPr>
            <a:r>
              <a:rPr lang="fr-FR" i="1" dirty="0" smtClean="0">
                <a:solidFill>
                  <a:schemeClr val="bg2">
                    <a:lumMod val="50000"/>
                  </a:schemeClr>
                </a:solidFill>
              </a:rPr>
              <a:t>Mais aussi  éventuellement  </a:t>
            </a:r>
            <a:r>
              <a:rPr lang="fr-FR" dirty="0" smtClean="0"/>
              <a:t>(</a:t>
            </a:r>
            <a:r>
              <a:rPr lang="fr-FR" dirty="0" smtClean="0">
                <a:solidFill>
                  <a:srgbClr val="FF0000"/>
                </a:solidFill>
              </a:rPr>
              <a:t>phrase à énoncer oralement</a:t>
            </a:r>
            <a:r>
              <a:rPr lang="fr-FR" dirty="0" smtClean="0"/>
              <a:t>) </a:t>
            </a:r>
          </a:p>
          <a:p>
            <a:pPr algn="ctr">
              <a:buNone/>
            </a:pPr>
            <a:r>
              <a:rPr lang="fr-FR" dirty="0" smtClean="0"/>
              <a:t>Quelles représentations mentales ?</a:t>
            </a:r>
          </a:p>
          <a:p>
            <a:pPr marL="0" lvl="0" indent="0" fontAlgn="base">
              <a:spcBef>
                <a:spcPct val="0"/>
              </a:spcBef>
              <a:spcAft>
                <a:spcPct val="0"/>
              </a:spcAft>
              <a:buClrTx/>
              <a:buSzTx/>
              <a:buFontTx/>
              <a:buChar char="•"/>
            </a:pPr>
            <a:r>
              <a:rPr lang="fr-FR" sz="1200" dirty="0" smtClean="0">
                <a:latin typeface="Verdana" pitchFamily="34" charset="0"/>
                <a:ea typeface="Comic Sans MS" pitchFamily="66" charset="0"/>
                <a:cs typeface="Times New Roman" pitchFamily="18" charset="0"/>
              </a:rPr>
              <a:t>Le boxeur pare les coups – la couturière parle et coud – le joailler pare les cous.</a:t>
            </a:r>
          </a:p>
          <a:p>
            <a:pPr marL="0" lvl="0" indent="0" fontAlgn="base">
              <a:spcBef>
                <a:spcPct val="0"/>
              </a:spcBef>
              <a:spcAft>
                <a:spcPct val="0"/>
              </a:spcAft>
              <a:buClrTx/>
              <a:buSzTx/>
              <a:buNone/>
            </a:pPr>
            <a:r>
              <a:rPr lang="fr-FR" sz="1050" dirty="0" smtClean="0">
                <a:latin typeface="Verdana" pitchFamily="34" charset="0"/>
                <a:cs typeface="Times New Roman" pitchFamily="18" charset="0"/>
              </a:rPr>
              <a:t>(mais aussi, selon le contexte imaginé : Le boxeur parle et coud, Le joailler pare les coups… parlait coût)</a:t>
            </a:r>
            <a:endParaRPr lang="fr-FR" sz="1050" dirty="0" smtClean="0">
              <a:latin typeface="Arial" pitchFamily="34" charset="0"/>
              <a:cs typeface="Arial" pitchFamily="34" charset="0"/>
            </a:endParaRPr>
          </a:p>
          <a:p>
            <a:pPr marL="0" lvl="0" indent="0" eaLnBrk="0" fontAlgn="base" hangingPunct="0">
              <a:spcBef>
                <a:spcPct val="0"/>
              </a:spcBef>
              <a:spcAft>
                <a:spcPct val="0"/>
              </a:spcAft>
              <a:buClrTx/>
              <a:buSzTx/>
              <a:buFontTx/>
              <a:buChar char="•"/>
            </a:pPr>
            <a:r>
              <a:rPr lang="fr-FR" sz="1200" dirty="0" smtClean="0">
                <a:latin typeface="Verdana" pitchFamily="34" charset="0"/>
                <a:ea typeface="Comic Sans MS" pitchFamily="66" charset="0"/>
                <a:cs typeface="Times New Roman" pitchFamily="18" charset="0"/>
              </a:rPr>
              <a:t>Nos hameçons tordus, pour pêcher c'est le pied. </a:t>
            </a:r>
            <a:r>
              <a:rPr lang="fr-FR" sz="1100" dirty="0" smtClean="0">
                <a:latin typeface="Verdana" pitchFamily="34" charset="0"/>
                <a:ea typeface="Comic Sans MS" pitchFamily="66" charset="0"/>
                <a:cs typeface="Times New Roman" pitchFamily="18" charset="0"/>
              </a:rPr>
              <a:t>(Nos âmes sont tordues pour pécher c’est le pied)</a:t>
            </a:r>
            <a:r>
              <a:rPr lang="fr-FR" sz="1200" dirty="0" smtClean="0">
                <a:latin typeface="Verdana" pitchFamily="34" charset="0"/>
                <a:ea typeface="Comic Sans MS" pitchFamily="66" charset="0"/>
                <a:cs typeface="Times New Roman" pitchFamily="18" charset="0"/>
              </a:rPr>
              <a:t>.</a:t>
            </a:r>
            <a:endParaRPr lang="fr-FR" sz="1200" dirty="0" smtClean="0">
              <a:latin typeface="Arial" pitchFamily="34" charset="0"/>
              <a:cs typeface="Arial" pitchFamily="34" charset="0"/>
            </a:endParaRPr>
          </a:p>
          <a:p>
            <a:pPr marL="0" lvl="0" indent="0" eaLnBrk="0" fontAlgn="base" hangingPunct="0">
              <a:spcBef>
                <a:spcPct val="0"/>
              </a:spcBef>
              <a:spcAft>
                <a:spcPct val="0"/>
              </a:spcAft>
              <a:buClrTx/>
              <a:buSzTx/>
              <a:buFontTx/>
              <a:buChar char="•"/>
            </a:pPr>
            <a:r>
              <a:rPr lang="fr-FR" sz="1200" dirty="0" smtClean="0">
                <a:latin typeface="Verdana" pitchFamily="34" charset="0"/>
                <a:ea typeface="Comic Sans MS" pitchFamily="66" charset="0"/>
                <a:cs typeface="Times New Roman" pitchFamily="18" charset="0"/>
              </a:rPr>
              <a:t>L’essence aux Népalais, </a:t>
            </a:r>
            <a:r>
              <a:rPr lang="fr-FR" sz="1100" dirty="0" smtClean="0">
                <a:latin typeface="Verdana" pitchFamily="34" charset="0"/>
                <a:ea typeface="Comic Sans MS" pitchFamily="66" charset="0"/>
                <a:cs typeface="Times New Roman" pitchFamily="18" charset="0"/>
              </a:rPr>
              <a:t>(les cent seaux népalais, les cent sceaux népalais,  les sansonnets pas laids, les cent sots nés pas laids, les sens aux Népalais, les sens aux nez pas laids, palais).</a:t>
            </a:r>
            <a:endParaRPr lang="fr-FR" sz="1100" dirty="0" smtClean="0">
              <a:latin typeface="Arial" pitchFamily="34" charset="0"/>
              <a:cs typeface="Arial" pitchFamily="34" charset="0"/>
            </a:endParaRPr>
          </a:p>
          <a:p>
            <a:pPr marL="0" lvl="0" indent="0" eaLnBrk="0" fontAlgn="base" hangingPunct="0">
              <a:spcBef>
                <a:spcPct val="0"/>
              </a:spcBef>
              <a:spcAft>
                <a:spcPct val="0"/>
              </a:spcAft>
              <a:buClrTx/>
              <a:buSzTx/>
              <a:buFontTx/>
              <a:buChar char="•"/>
            </a:pPr>
            <a:r>
              <a:rPr lang="fr-FR" sz="1200" dirty="0" smtClean="0">
                <a:latin typeface="Verdana" pitchFamily="34" charset="0"/>
                <a:ea typeface="Comic Sans MS" pitchFamily="66" charset="0"/>
                <a:cs typeface="Times New Roman" pitchFamily="18" charset="0"/>
              </a:rPr>
              <a:t>Si six scies scient six troncs, six-cent-six scies scient six-cent-six troncs</a:t>
            </a:r>
            <a:endParaRPr lang="fr-FR" sz="1200" dirty="0" smtClean="0">
              <a:latin typeface="Arial" pitchFamily="34" charset="0"/>
              <a:cs typeface="Arial" pitchFamily="34" charset="0"/>
            </a:endParaRPr>
          </a:p>
          <a:p>
            <a:pPr marL="0" lvl="0" indent="0" eaLnBrk="0" fontAlgn="base" hangingPunct="0">
              <a:spcBef>
                <a:spcPct val="0"/>
              </a:spcBef>
              <a:spcAft>
                <a:spcPct val="0"/>
              </a:spcAft>
              <a:buClrTx/>
              <a:buSzTx/>
              <a:buFontTx/>
              <a:buChar char="•"/>
            </a:pPr>
            <a:r>
              <a:rPr lang="fr-FR" sz="1200" dirty="0" smtClean="0">
                <a:latin typeface="Verdana" pitchFamily="34" charset="0"/>
                <a:ea typeface="Comic Sans MS" pitchFamily="66" charset="0"/>
                <a:cs typeface="Times New Roman" pitchFamily="18" charset="0"/>
              </a:rPr>
              <a:t>Il regardait la souris blotti sur son lit. Il regardait la souris blottie sur son lit (à dessiner, comparer les dessins)</a:t>
            </a:r>
            <a:endParaRPr lang="fr-FR" sz="1200" dirty="0" smtClean="0">
              <a:latin typeface="Arial" pitchFamily="34" charset="0"/>
              <a:cs typeface="Arial" pitchFamily="34" charset="0"/>
            </a:endParaRPr>
          </a:p>
          <a:p>
            <a:endParaRPr lang="fr-FR" dirty="0"/>
          </a:p>
        </p:txBody>
      </p:sp>
      <p:sp>
        <p:nvSpPr>
          <p:cNvPr id="4" name="Espace réservé du numéro de diapositive 3"/>
          <p:cNvSpPr>
            <a:spLocks noGrp="1"/>
          </p:cNvSpPr>
          <p:nvPr>
            <p:ph type="sldNum" sz="quarter" idx="10"/>
          </p:nvPr>
        </p:nvSpPr>
        <p:spPr/>
        <p:txBody>
          <a:bodyPr/>
          <a:lstStyle/>
          <a:p>
            <a:fld id="{1CFD37D1-B30B-4030-BE04-57B9F9A6044F}"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CFD37D1-B30B-4030-BE04-57B9F9A6044F}"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CFD37D1-B30B-4030-BE04-57B9F9A6044F}"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u="sng" dirty="0" smtClean="0"/>
              <a:t>Importance des gestes professionnels</a:t>
            </a:r>
            <a:r>
              <a:rPr lang="fr-FR" dirty="0" smtClean="0"/>
              <a:t> :</a:t>
            </a:r>
          </a:p>
          <a:p>
            <a:endParaRPr lang="fr-FR" dirty="0" smtClean="0"/>
          </a:p>
          <a:p>
            <a:r>
              <a:rPr lang="fr-FR" sz="1200" kern="1200" dirty="0" smtClean="0">
                <a:solidFill>
                  <a:schemeClr val="tx1"/>
                </a:solidFill>
                <a:latin typeface="+mn-lt"/>
                <a:ea typeface="+mn-ea"/>
                <a:cs typeface="+mn-cs"/>
              </a:rPr>
              <a:t>-Eviter la surcharge cognitive par l’enchainement de deux séances nécessitant une concentration importante.</a:t>
            </a:r>
          </a:p>
          <a:p>
            <a:endParaRPr lang="fr-FR" sz="1200" kern="1200" dirty="0" smtClean="0">
              <a:solidFill>
                <a:schemeClr val="tx1"/>
              </a:solidFill>
              <a:latin typeface="+mn-lt"/>
              <a:ea typeface="+mn-ea"/>
              <a:cs typeface="+mn-cs"/>
            </a:endParaRPr>
          </a:p>
          <a:p>
            <a:r>
              <a:rPr lang="fr-FR" sz="1200" kern="1200" dirty="0" smtClean="0">
                <a:solidFill>
                  <a:schemeClr val="tx1"/>
                </a:solidFill>
                <a:latin typeface="+mn-lt"/>
                <a:ea typeface="+mn-ea"/>
                <a:cs typeface="+mn-cs"/>
              </a:rPr>
              <a:t>- Pour la même raison, ne pas superposer des objectifs de fluence et des objectifs de compréhension dans une même séance. </a:t>
            </a:r>
          </a:p>
          <a:p>
            <a:r>
              <a:rPr lang="fr-FR" sz="1200" kern="1200" dirty="0" smtClean="0">
                <a:solidFill>
                  <a:schemeClr val="tx1"/>
                </a:solidFill>
                <a:latin typeface="+mn-lt"/>
                <a:ea typeface="+mn-ea"/>
                <a:cs typeface="+mn-cs"/>
              </a:rPr>
              <a:t>Travailler la fluence régulièrement sur des supports appropriés, différents des textes choisis pour l’apprentissage de la compréhension, ou entraîner les élèves à la fluence une fois que ces textes « résistants » auront été étudiés et compris.</a:t>
            </a:r>
          </a:p>
          <a:p>
            <a:r>
              <a:rPr lang="fr-FR" sz="1200" kern="1200" dirty="0" smtClean="0">
                <a:solidFill>
                  <a:schemeClr val="tx1"/>
                </a:solidFill>
                <a:latin typeface="+mn-lt"/>
                <a:ea typeface="+mn-ea"/>
                <a:cs typeface="+mn-cs"/>
              </a:rPr>
              <a:t>Privilégier une lecture magistrale pour aborder ce type de textes  avec des lecteurs débutants ou des lecteurs précaires.</a:t>
            </a:r>
          </a:p>
          <a:p>
            <a:endParaRPr lang="fr-F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latin typeface="+mn-lt"/>
                <a:ea typeface="+mn-ea"/>
                <a:cs typeface="+mn-cs"/>
              </a:rPr>
              <a:t>- Débuter les séances dans un climat apaisé, favorable aux apprentissages. </a:t>
            </a:r>
          </a:p>
          <a:p>
            <a:endParaRPr lang="fr-FR" sz="1200" kern="1200" dirty="0" smtClean="0">
              <a:solidFill>
                <a:schemeClr val="tx1"/>
              </a:solidFill>
              <a:latin typeface="+mn-lt"/>
              <a:ea typeface="+mn-ea"/>
              <a:cs typeface="+mn-cs"/>
            </a:endParaRPr>
          </a:p>
          <a:p>
            <a:r>
              <a:rPr lang="fr-FR" sz="1200" kern="1200" dirty="0" smtClean="0">
                <a:solidFill>
                  <a:schemeClr val="tx1"/>
                </a:solidFill>
                <a:latin typeface="+mn-lt"/>
                <a:ea typeface="+mn-ea"/>
                <a:cs typeface="+mn-cs"/>
              </a:rPr>
              <a:t>- Créer un horizon d’attente pour que les élèves puissent se projeter dans l’activité et y prennent plaisir.</a:t>
            </a: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 S’assurer que le thème ou le contexte sont connus des élèves (référence à des connaissances construites ou appréhendées dans d’autres domaines disciplinaires par ex). Programmer en amont, des séances consacrées au thème et/ou au contexte particulier traités dans le texte.</a:t>
            </a:r>
          </a:p>
          <a:p>
            <a:r>
              <a:rPr lang="fr-FR" sz="1200" kern="1200" dirty="0" smtClean="0">
                <a:solidFill>
                  <a:schemeClr val="tx1"/>
                </a:solidFill>
                <a:latin typeface="+mn-lt"/>
                <a:ea typeface="+mn-ea"/>
                <a:cs typeface="+mn-cs"/>
              </a:rPr>
              <a:t>- Annoncer explicitement les enjeux et la problématique du jour : « Nous allons lire pour… nous informer, nous divertir… et pour apprendre à mieux comprendre un texte en travaillant particulièrement tel aspect… »</a:t>
            </a:r>
          </a:p>
          <a:p>
            <a:r>
              <a:rPr lang="fr-FR" sz="1200" kern="1200" dirty="0" smtClean="0">
                <a:solidFill>
                  <a:schemeClr val="tx1"/>
                </a:solidFill>
                <a:latin typeface="+mn-lt"/>
                <a:ea typeface="+mn-ea"/>
                <a:cs typeface="+mn-cs"/>
              </a:rPr>
              <a:t>- NB : Un élève qui ne bouge pas à sa table n’est pas forcément attentif, de même un élève qui griffonnera pendant des explications peut être attentif.</a:t>
            </a:r>
            <a:endParaRPr lang="fr-FR" dirty="0"/>
          </a:p>
        </p:txBody>
      </p:sp>
      <p:sp>
        <p:nvSpPr>
          <p:cNvPr id="4" name="Espace réservé du numéro de diapositive 3"/>
          <p:cNvSpPr>
            <a:spLocks noGrp="1"/>
          </p:cNvSpPr>
          <p:nvPr>
            <p:ph type="sldNum" sz="quarter" idx="10"/>
          </p:nvPr>
        </p:nvSpPr>
        <p:spPr/>
        <p:txBody>
          <a:bodyPr/>
          <a:lstStyle/>
          <a:p>
            <a:fld id="{1CFD37D1-B30B-4030-BE04-57B9F9A6044F}" type="slidenum">
              <a:rPr lang="fr-FR" smtClean="0"/>
              <a:pPr/>
              <a:t>21</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20000"/>
          </a:bodyPr>
          <a:lstStyle/>
          <a:p>
            <a:pPr algn="ctr">
              <a:buNone/>
            </a:pPr>
            <a:endParaRPr lang="fr-FR" b="1" dirty="0" smtClean="0">
              <a:solidFill>
                <a:srgbClr val="0070C0"/>
              </a:solidFill>
            </a:endParaRPr>
          </a:p>
          <a:p>
            <a:pPr algn="ctr">
              <a:buNone/>
            </a:pPr>
            <a:r>
              <a:rPr lang="fr-FR" b="1" dirty="0" smtClean="0">
                <a:solidFill>
                  <a:srgbClr val="0070C0"/>
                </a:solidFill>
              </a:rPr>
              <a:t>Comprendre : Les fonctions cognitives en jeu </a:t>
            </a:r>
          </a:p>
          <a:p>
            <a:pPr>
              <a:buNone/>
            </a:pPr>
            <a:r>
              <a:rPr lang="fr-FR" sz="2000" b="1" i="1" dirty="0" smtClean="0">
                <a:solidFill>
                  <a:srgbClr val="0070C0"/>
                </a:solidFill>
              </a:rPr>
              <a:t>La mémoire </a:t>
            </a:r>
            <a:r>
              <a:rPr lang="fr-FR" dirty="0" smtClean="0"/>
              <a:t>: </a:t>
            </a:r>
            <a:r>
              <a:rPr lang="fr-FR" sz="1200" dirty="0" smtClean="0"/>
              <a:t>Elle nous permet de stocker tous types d’informations (nos connaissances, nos souvenirs, nos émotions, des procédures automatiques…), ceci pendant une durée plus ou moins longue.</a:t>
            </a:r>
            <a:endParaRPr lang="fr-FR" dirty="0" smtClean="0"/>
          </a:p>
          <a:p>
            <a:pPr>
              <a:buNone/>
            </a:pPr>
            <a:r>
              <a:rPr lang="fr-FR" sz="2000" b="1" i="1" dirty="0" smtClean="0">
                <a:solidFill>
                  <a:srgbClr val="0070C0"/>
                </a:solidFill>
              </a:rPr>
              <a:t>L’attention</a:t>
            </a:r>
            <a:r>
              <a:rPr lang="fr-FR" dirty="0" smtClean="0"/>
              <a:t> : </a:t>
            </a:r>
            <a:r>
              <a:rPr lang="fr-FR" sz="1200" dirty="0" smtClean="0"/>
              <a:t>Nos sens sont sollicités par une multitude d’informations. Le traitement d’une tâche nécessite de l’attention, voire de la concentration pour mémoriser, trier les informations utiles, les mettre en relation… L’attention sélective va nous permettre de sélectionner l’information prioritaire.</a:t>
            </a:r>
          </a:p>
          <a:p>
            <a:pPr>
              <a:buNone/>
            </a:pPr>
            <a:r>
              <a:rPr lang="fr-FR" sz="2000" b="1" i="1" dirty="0" smtClean="0">
                <a:solidFill>
                  <a:srgbClr val="0070C0"/>
                </a:solidFill>
              </a:rPr>
              <a:t>Les fonctions exécutives </a:t>
            </a:r>
            <a:r>
              <a:rPr lang="fr-FR" sz="1200" dirty="0" smtClean="0"/>
              <a:t>:</a:t>
            </a:r>
          </a:p>
          <a:p>
            <a:r>
              <a:rPr lang="fr-FR" sz="1200" dirty="0" smtClean="0">
                <a:solidFill>
                  <a:schemeClr val="tx1"/>
                </a:solidFill>
              </a:rPr>
              <a:t>Le raisonnement, la planification, l’anticipation, la conception ou l’utilisation de stratégies…. Chaque fois que nous percevons un message (oral ou écrit), nous hiérarchisons,  comparons, ordonnons les informations mémorisées, nous les mettons en relation avec les nouvelles données, nous échafaudons </a:t>
            </a:r>
            <a:r>
              <a:rPr lang="fr-FR" sz="1200" u="sng" dirty="0" smtClean="0">
                <a:solidFill>
                  <a:schemeClr val="tx1"/>
                </a:solidFill>
              </a:rPr>
              <a:t>des représentations intermédiaires </a:t>
            </a:r>
            <a:r>
              <a:rPr lang="fr-FR" sz="1200" dirty="0" smtClean="0">
                <a:solidFill>
                  <a:schemeClr val="tx1"/>
                </a:solidFill>
              </a:rPr>
              <a:t>que nous réajustons au fil de la lecture </a:t>
            </a:r>
            <a:r>
              <a:rPr lang="fr-FR" sz="1200" dirty="0" smtClean="0">
                <a:solidFill>
                  <a:srgbClr val="0070C0"/>
                </a:solidFill>
              </a:rPr>
              <a:t>(= la flexibilité)</a:t>
            </a:r>
            <a:r>
              <a:rPr lang="fr-FR" sz="1200" dirty="0" smtClean="0">
                <a:solidFill>
                  <a:schemeClr val="tx1"/>
                </a:solidFill>
              </a:rPr>
              <a:t>.</a:t>
            </a:r>
            <a:endParaRPr lang="fr-FR" sz="1200" i="1" dirty="0" smtClean="0">
              <a:solidFill>
                <a:schemeClr val="tx1"/>
              </a:solidFill>
            </a:endParaRPr>
          </a:p>
          <a:p>
            <a:pPr>
              <a:buNone/>
            </a:pPr>
            <a:r>
              <a:rPr lang="fr-FR" sz="2000" b="1" i="1" dirty="0" smtClean="0">
                <a:solidFill>
                  <a:srgbClr val="0070C0"/>
                </a:solidFill>
              </a:rPr>
              <a:t>Les fonctions </a:t>
            </a:r>
            <a:r>
              <a:rPr lang="fr-FR" sz="2000" b="1" i="1" dirty="0" err="1" smtClean="0">
                <a:solidFill>
                  <a:srgbClr val="0070C0"/>
                </a:solidFill>
              </a:rPr>
              <a:t>visuo</a:t>
            </a:r>
            <a:r>
              <a:rPr lang="fr-FR" sz="2000" b="1" i="1" dirty="0" smtClean="0">
                <a:solidFill>
                  <a:srgbClr val="0070C0"/>
                </a:solidFill>
              </a:rPr>
              <a:t>-mentales</a:t>
            </a:r>
            <a:r>
              <a:rPr lang="fr-FR" sz="2000" dirty="0" smtClean="0"/>
              <a:t>  </a:t>
            </a:r>
            <a:r>
              <a:rPr lang="fr-FR" sz="2000" b="1" i="1" dirty="0" smtClean="0">
                <a:solidFill>
                  <a:srgbClr val="0070C0"/>
                </a:solidFill>
              </a:rPr>
              <a:t>: les représentations mentales.</a:t>
            </a:r>
          </a:p>
          <a:p>
            <a:pPr>
              <a:defRPr/>
            </a:pPr>
            <a:r>
              <a:rPr lang="fr-FR" sz="1200" dirty="0" smtClean="0">
                <a:solidFill>
                  <a:schemeClr val="tx1"/>
                </a:solidFill>
              </a:rPr>
              <a:t>Elles nous permettent de nous orienter dans l’espace, de nous figurer des lieux, des situations, des personnages, des</a:t>
            </a:r>
            <a:r>
              <a:rPr lang="fr-FR" sz="1200" baseline="0" dirty="0" smtClean="0">
                <a:solidFill>
                  <a:schemeClr val="tx1"/>
                </a:solidFill>
              </a:rPr>
              <a:t> sensations</a:t>
            </a:r>
            <a:r>
              <a:rPr lang="fr-FR" sz="1200" dirty="0" smtClean="0">
                <a:solidFill>
                  <a:schemeClr val="tx1"/>
                </a:solidFill>
              </a:rPr>
              <a:t>… que nous mettons en lien de manière cohérente = </a:t>
            </a:r>
            <a:r>
              <a:rPr lang="fr-FR" sz="1200" i="1" dirty="0" smtClean="0">
                <a:solidFill>
                  <a:schemeClr val="tx1"/>
                </a:solidFill>
              </a:rPr>
              <a:t>se faire un film dans sa tête</a:t>
            </a:r>
            <a:r>
              <a:rPr lang="fr-FR" sz="1200" dirty="0" smtClean="0">
                <a:solidFill>
                  <a:schemeClr val="tx1"/>
                </a:solidFill>
              </a:rPr>
              <a:t>. La création d’images mentales est tributaire de nos connaissances du monde, de notre vécu, de nos émotions, de nos expériences personnelles, de nos connaissances culturelles … qui sont stockées en mémoire.</a:t>
            </a:r>
          </a:p>
          <a:p>
            <a:r>
              <a:rPr lang="fr-FR" sz="2000" b="1" i="1" dirty="0" smtClean="0">
                <a:solidFill>
                  <a:srgbClr val="0070C0"/>
                </a:solidFill>
              </a:rPr>
              <a:t>Les fonctions langagières : </a:t>
            </a:r>
            <a:r>
              <a:rPr lang="fr-FR" sz="1200" dirty="0" smtClean="0">
                <a:solidFill>
                  <a:schemeClr val="tx1"/>
                </a:solidFill>
              </a:rPr>
              <a:t>Elles sont à la base de la communication humaine orale ou écrite, que nous soyons en réception ou en production. Elles mobilisent nos connaissances lexicales, syntaxiques, morphologiques…</a:t>
            </a:r>
          </a:p>
          <a:p>
            <a:r>
              <a:rPr lang="fr-FR" sz="1200" dirty="0" smtClean="0">
                <a:solidFill>
                  <a:schemeClr val="tx1"/>
                </a:solidFill>
              </a:rPr>
              <a:t>La méconnaissance d’un mot ou de ses différents sens dans des contextes particuliers, gêne la mémorisation et peut susciter des confusions avec d’autres mots … cela induira des images mentales faussées. Idem si les connaissances syntaxiques ou morphologiques sont limitées.</a:t>
            </a:r>
            <a:endParaRPr lang="fr-FR" sz="1200" i="1" dirty="0" smtClean="0">
              <a:solidFill>
                <a:schemeClr val="tx1"/>
              </a:solidFill>
            </a:endParaRPr>
          </a:p>
          <a:p>
            <a:pPr>
              <a:buNone/>
            </a:pPr>
            <a:endParaRPr lang="fr-FR" sz="1200" dirty="0" smtClean="0"/>
          </a:p>
          <a:p>
            <a:pPr>
              <a:buNone/>
            </a:pPr>
            <a:endParaRPr lang="fr-FR" sz="1200" dirty="0" smtClean="0"/>
          </a:p>
          <a:p>
            <a:pPr algn="ctr"/>
            <a:r>
              <a:rPr lang="fr-FR" b="1" dirty="0" smtClean="0">
                <a:solidFill>
                  <a:srgbClr val="FF0000"/>
                </a:solidFill>
              </a:rPr>
              <a:t>Toutes ces fonctions interagissent</a:t>
            </a:r>
            <a:endParaRPr lang="fr-FR" b="1" dirty="0">
              <a:solidFill>
                <a:srgbClr val="FF0000"/>
              </a:solidFill>
            </a:endParaRPr>
          </a:p>
        </p:txBody>
      </p:sp>
      <p:sp>
        <p:nvSpPr>
          <p:cNvPr id="4" name="Espace réservé du numéro de diapositive 3"/>
          <p:cNvSpPr>
            <a:spLocks noGrp="1"/>
          </p:cNvSpPr>
          <p:nvPr>
            <p:ph type="sldNum" sz="quarter" idx="10"/>
          </p:nvPr>
        </p:nvSpPr>
        <p:spPr/>
        <p:txBody>
          <a:bodyPr/>
          <a:lstStyle/>
          <a:p>
            <a:fld id="{1CFD37D1-B30B-4030-BE04-57B9F9A6044F}" type="slidenum">
              <a:rPr lang="fr-FR" smtClean="0"/>
              <a:pPr/>
              <a:t>22</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b="1" dirty="0" smtClean="0"/>
              <a:t>Penser</a:t>
            </a:r>
            <a:r>
              <a:rPr lang="fr-FR" b="1" baseline="0" dirty="0" smtClean="0"/>
              <a:t> à l’élaboration de traces écrites intermédiaires (collectives et personnelles) qui facilitent </a:t>
            </a:r>
            <a:r>
              <a:rPr lang="fr-FR" baseline="0" dirty="0" smtClean="0"/>
              <a:t>: </a:t>
            </a:r>
          </a:p>
          <a:p>
            <a:r>
              <a:rPr lang="fr-FR" baseline="0" dirty="0" smtClean="0"/>
              <a:t>- La mémorisation</a:t>
            </a:r>
          </a:p>
          <a:p>
            <a:r>
              <a:rPr lang="fr-FR" baseline="0" dirty="0" smtClean="0"/>
              <a:t>- La construction et le réajustement des représentations mentales au fil de la lecture </a:t>
            </a:r>
          </a:p>
          <a:p>
            <a:pPr>
              <a:buFontTx/>
              <a:buChar char="-"/>
            </a:pPr>
            <a:r>
              <a:rPr lang="fr-FR" baseline="0" dirty="0" smtClean="0"/>
              <a:t> Qui aident à réfléchir, à mettre en lien les différentes informations.</a:t>
            </a:r>
          </a:p>
          <a:p>
            <a:pPr>
              <a:buFontTx/>
              <a:buChar char="-"/>
            </a:pPr>
            <a:r>
              <a:rPr lang="fr-FR" baseline="0" dirty="0" smtClean="0"/>
              <a:t> Qui synthétisent </a:t>
            </a:r>
          </a:p>
          <a:p>
            <a:pPr>
              <a:buFontTx/>
              <a:buNone/>
            </a:pPr>
            <a:r>
              <a:rPr lang="fr-FR" b="1" baseline="0" dirty="0" smtClean="0"/>
              <a:t>Nature des traces : </a:t>
            </a:r>
          </a:p>
          <a:p>
            <a:pPr>
              <a:buFontTx/>
              <a:buChar char="-"/>
            </a:pPr>
            <a:r>
              <a:rPr lang="fr-FR" baseline="0" dirty="0" smtClean="0"/>
              <a:t> </a:t>
            </a:r>
            <a:r>
              <a:rPr lang="fr-FR" b="0" i="1" u="sng" baseline="0" dirty="0" smtClean="0"/>
              <a:t>Recueils</a:t>
            </a:r>
            <a:r>
              <a:rPr lang="fr-FR" baseline="0" dirty="0" smtClean="0"/>
              <a:t> des premières représentations, certitudes, hypothèses, questions que l’on se pose…   Les allers /retours au texte et l’avancée dans la lecture, permettront de valider ou non, d’apporter des réponses….   (ce sont des écrits évolutifs)</a:t>
            </a:r>
          </a:p>
          <a:p>
            <a:pPr>
              <a:buFontTx/>
              <a:buChar char="-"/>
            </a:pPr>
            <a:r>
              <a:rPr lang="fr-FR" baseline="0" dirty="0" smtClean="0"/>
              <a:t> </a:t>
            </a:r>
            <a:r>
              <a:rPr lang="fr-FR" i="1" u="sng" baseline="0" dirty="0" smtClean="0"/>
              <a:t>Les aide mémoire (en textes et en images) </a:t>
            </a:r>
            <a:r>
              <a:rPr lang="fr-FR" baseline="0" dirty="0" smtClean="0"/>
              <a:t>:ex</a:t>
            </a:r>
          </a:p>
          <a:p>
            <a:pPr>
              <a:buFont typeface="Arial" pitchFamily="34" charset="0"/>
              <a:buChar char="•"/>
            </a:pPr>
            <a:r>
              <a:rPr lang="fr-FR" baseline="0" dirty="0" smtClean="0"/>
              <a:t> les f</a:t>
            </a:r>
            <a:r>
              <a:rPr lang="fr-FR" u="sng" baseline="0" dirty="0" smtClean="0"/>
              <a:t>iches d’identité des personnages </a:t>
            </a:r>
            <a:r>
              <a:rPr lang="fr-FR" baseline="0" dirty="0" smtClean="0"/>
              <a:t>qui mettront en évidence : leur nature (humains, animaux (humanisés ou non), archétypes, objets…) - Leurs  caractéristiques physiques et morales – les liens et rapports  qu’ils entretiennent avec les autres personnages – leurs motivations.</a:t>
            </a:r>
          </a:p>
          <a:p>
            <a:pPr>
              <a:buFont typeface="Arial" pitchFamily="34" charset="0"/>
              <a:buChar char="•"/>
            </a:pPr>
            <a:r>
              <a:rPr lang="fr-FR" smtClean="0"/>
              <a:t> les </a:t>
            </a:r>
            <a:r>
              <a:rPr lang="fr-FR" dirty="0" smtClean="0"/>
              <a:t>frises chronologiques</a:t>
            </a:r>
            <a:r>
              <a:rPr lang="fr-FR" baseline="0" dirty="0" smtClean="0"/>
              <a:t> des actions, les schémas de déplacements…. </a:t>
            </a:r>
          </a:p>
          <a:p>
            <a:pPr>
              <a:buFontTx/>
              <a:buChar char="-"/>
            </a:pPr>
            <a:r>
              <a:rPr lang="fr-FR" i="1" u="sng" dirty="0" smtClean="0"/>
              <a:t>Les recherches effectuées en parallèle à la lecture</a:t>
            </a:r>
            <a:r>
              <a:rPr lang="fr-FR" i="1" dirty="0" smtClean="0"/>
              <a:t> </a:t>
            </a:r>
            <a:r>
              <a:rPr lang="fr-FR" dirty="0" smtClean="0"/>
              <a:t>: recherches sur un pays, un lieu particulier, une époque, une coutume …. évoqués dans le texte  et</a:t>
            </a:r>
            <a:r>
              <a:rPr lang="fr-FR" baseline="0" dirty="0" smtClean="0"/>
              <a:t> q</a:t>
            </a:r>
            <a:r>
              <a:rPr lang="fr-FR" dirty="0" smtClean="0"/>
              <a:t>ui permettront</a:t>
            </a:r>
            <a:r>
              <a:rPr lang="fr-FR" baseline="0" dirty="0" smtClean="0"/>
              <a:t> l’acculturation des enfants et favoriseront la création des images mentales.</a:t>
            </a:r>
          </a:p>
          <a:p>
            <a:pPr>
              <a:buFontTx/>
              <a:buChar char="-"/>
            </a:pPr>
            <a:r>
              <a:rPr lang="fr-FR" baseline="0" dirty="0" smtClean="0"/>
              <a:t> </a:t>
            </a:r>
            <a:r>
              <a:rPr lang="fr-FR" u="sng" baseline="0" dirty="0" smtClean="0"/>
              <a:t>Les synthèses</a:t>
            </a:r>
            <a:r>
              <a:rPr lang="fr-FR" baseline="0" dirty="0" smtClean="0"/>
              <a:t> qui gardent la mémoire des connaissances avérées et permettent de donner un avis personnel</a:t>
            </a:r>
            <a:r>
              <a:rPr lang="fr-FR" dirty="0" smtClean="0"/>
              <a:t> </a:t>
            </a:r>
            <a:r>
              <a:rPr lang="fr-FR" baseline="0" dirty="0" smtClean="0"/>
              <a:t> ( résumés intermédiaires et résumé du texte -  Ce à quoi l’histoire fait penser (thématique, lectures antérieures (réseaux littéraires) , fait d’actualité … - ce que le texte nous apprend, la « leçon », la « morale » de l’histoire )</a:t>
            </a:r>
            <a:endParaRPr lang="fr-FR" dirty="0"/>
          </a:p>
        </p:txBody>
      </p:sp>
      <p:sp>
        <p:nvSpPr>
          <p:cNvPr id="4" name="Espace réservé du numéro de diapositive 3"/>
          <p:cNvSpPr>
            <a:spLocks noGrp="1"/>
          </p:cNvSpPr>
          <p:nvPr>
            <p:ph type="sldNum" sz="quarter" idx="10"/>
          </p:nvPr>
        </p:nvSpPr>
        <p:spPr/>
        <p:txBody>
          <a:bodyPr/>
          <a:lstStyle/>
          <a:p>
            <a:fld id="{1CFD37D1-B30B-4030-BE04-57B9F9A6044F}" type="slidenum">
              <a:rPr lang="fr-FR" smtClean="0"/>
              <a:pPr/>
              <a:t>23</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5FDE5BDC-6057-4FA6-B1B2-27FD1D6A5DC1}" type="datetime1">
              <a:rPr lang="en-US" smtClean="0"/>
              <a:pPr/>
              <a:t>11/17/2013</a:t>
            </a:fld>
            <a:endParaRPr lang="en-US" dirty="0">
              <a:solidFill>
                <a:srgbClr val="FFFFFF"/>
              </a:solidFill>
            </a:endParaRP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r>
              <a:rPr kumimoji="0" lang="fr-FR" smtClean="0">
                <a:solidFill>
                  <a:schemeClr val="accent1">
                    <a:tint val="20000"/>
                  </a:schemeClr>
                </a:solidFill>
              </a:rPr>
              <a:t>Equipe de circonscription de Meaux Villenoy 77</a:t>
            </a:r>
            <a:endParaRPr kumimoji="0" lang="en-US">
              <a:solidFill>
                <a:schemeClr val="accent1">
                  <a:tint val="20000"/>
                </a:schemeClr>
              </a:solidFill>
            </a:endParaRP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D5BBC35B-A44B-4119-B8DA-DE9E3DFADA20}" type="slidenum">
              <a:rPr kumimoji="0" lang="en-US" smtClean="0"/>
              <a:pPr/>
              <a:t>‹N°›</a:t>
            </a:fld>
            <a:endParaRPr kumimoji="0" lang="en-US" dirty="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0C4859B-DBA6-4B99-B59F-AA9085D5BAA4}" type="datetime1">
              <a:rPr lang="en-US" smtClean="0"/>
              <a:pPr/>
              <a:t>11/17/2013</a:t>
            </a:fld>
            <a:endParaRPr lang="en-US"/>
          </a:p>
        </p:txBody>
      </p:sp>
      <p:sp>
        <p:nvSpPr>
          <p:cNvPr id="5" name="Espace réservé du pied de page 4"/>
          <p:cNvSpPr>
            <a:spLocks noGrp="1"/>
          </p:cNvSpPr>
          <p:nvPr>
            <p:ph type="ftr" sz="quarter" idx="11"/>
          </p:nvPr>
        </p:nvSpPr>
        <p:spPr/>
        <p:txBody>
          <a:bodyPr/>
          <a:lstStyle>
            <a:extLst/>
          </a:lstStyle>
          <a:p>
            <a:r>
              <a:rPr kumimoji="0" lang="fr-FR" smtClean="0"/>
              <a:t>Equipe de circonscription de Meaux Villenoy 77</a:t>
            </a:r>
            <a:endParaRPr kumimoji="0" lang="en-US"/>
          </a:p>
        </p:txBody>
      </p:sp>
      <p:sp>
        <p:nvSpPr>
          <p:cNvPr id="6" name="Espace réservé du numéro de diapositive 5"/>
          <p:cNvSpPr>
            <a:spLocks noGrp="1"/>
          </p:cNvSpPr>
          <p:nvPr>
            <p:ph type="sldNum" sz="quarter" idx="12"/>
          </p:nvPr>
        </p:nvSpPr>
        <p:spPr/>
        <p:txBody>
          <a:bodyPr/>
          <a:lstStyle>
            <a:extLst/>
          </a:lstStyle>
          <a:p>
            <a:fld id="{D5BBC35B-A44B-4119-B8DA-DE9E3DFADA20}" type="slidenum">
              <a:rPr kumimoji="0" lang="en-US" smtClean="0"/>
              <a:pPr/>
              <a:t>‹N°›</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5A7E7EFF-0485-45E8-B4DE-BFD267827187}" type="datetime1">
              <a:rPr lang="en-US" smtClean="0"/>
              <a:pPr/>
              <a:t>11/17/2013</a:t>
            </a:fld>
            <a:endParaRPr lang="en-US"/>
          </a:p>
        </p:txBody>
      </p:sp>
      <p:sp>
        <p:nvSpPr>
          <p:cNvPr id="5" name="Espace réservé du pied de page 4"/>
          <p:cNvSpPr>
            <a:spLocks noGrp="1"/>
          </p:cNvSpPr>
          <p:nvPr>
            <p:ph type="ftr" sz="quarter" idx="11"/>
          </p:nvPr>
        </p:nvSpPr>
        <p:spPr/>
        <p:txBody>
          <a:bodyPr/>
          <a:lstStyle>
            <a:extLst/>
          </a:lstStyle>
          <a:p>
            <a:r>
              <a:rPr kumimoji="0" lang="fr-FR" smtClean="0"/>
              <a:t>Equipe de circonscription de Meaux Villenoy 77</a:t>
            </a:r>
            <a:endParaRPr kumimoji="0" lang="en-US"/>
          </a:p>
        </p:txBody>
      </p:sp>
      <p:sp>
        <p:nvSpPr>
          <p:cNvPr id="6" name="Espace réservé du numéro de diapositive 5"/>
          <p:cNvSpPr>
            <a:spLocks noGrp="1"/>
          </p:cNvSpPr>
          <p:nvPr>
            <p:ph type="sldNum" sz="quarter" idx="12"/>
          </p:nvPr>
        </p:nvSpPr>
        <p:spPr/>
        <p:txBody>
          <a:bodyPr/>
          <a:lstStyle>
            <a:extLst/>
          </a:lstStyle>
          <a:p>
            <a:fld id="{D5BBC35B-A44B-4119-B8DA-DE9E3DFADA20}" type="slidenum">
              <a:rPr kumimoji="0" lang="en-US" smtClean="0"/>
              <a:pPr/>
              <a:t>‹N°›</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80D8DB0-180B-4E7A-8063-92134608EF88}" type="datetime1">
              <a:rPr lang="en-US" smtClean="0"/>
              <a:pPr/>
              <a:t>11/17/2013</a:t>
            </a:fld>
            <a:endParaRPr lang="en-US"/>
          </a:p>
        </p:txBody>
      </p:sp>
      <p:sp>
        <p:nvSpPr>
          <p:cNvPr id="5" name="Espace réservé du pied de page 4"/>
          <p:cNvSpPr>
            <a:spLocks noGrp="1"/>
          </p:cNvSpPr>
          <p:nvPr>
            <p:ph type="ftr" sz="quarter" idx="11"/>
          </p:nvPr>
        </p:nvSpPr>
        <p:spPr/>
        <p:txBody>
          <a:bodyPr/>
          <a:lstStyle>
            <a:extLst/>
          </a:lstStyle>
          <a:p>
            <a:r>
              <a:rPr kumimoji="0" lang="fr-FR" smtClean="0"/>
              <a:t>Equipe de circonscription de Meaux Villenoy 77</a:t>
            </a:r>
            <a:endParaRPr kumimoji="0" lang="en-US"/>
          </a:p>
        </p:txBody>
      </p:sp>
      <p:sp>
        <p:nvSpPr>
          <p:cNvPr id="6" name="Espace réservé du numéro de diapositive 5"/>
          <p:cNvSpPr>
            <a:spLocks noGrp="1"/>
          </p:cNvSpPr>
          <p:nvPr>
            <p:ph type="sldNum" sz="quarter" idx="12"/>
          </p:nvPr>
        </p:nvSpPr>
        <p:spPr/>
        <p:txBody>
          <a:bodyPr/>
          <a:lstStyle>
            <a:extLst/>
          </a:lstStyle>
          <a:p>
            <a:fld id="{D5BBC35B-A44B-4119-B8DA-DE9E3DFADA20}" type="slidenum">
              <a:rPr kumimoji="0" lang="en-US" smtClean="0"/>
              <a:pPr/>
              <a:t>‹N°›</a:t>
            </a:fld>
            <a:endParaRPr kumimoji="0" lang="en-US"/>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8A066036-8189-4CCE-9730-4EBF90F9F4D2}" type="datetime1">
              <a:rPr lang="en-US" smtClean="0"/>
              <a:pPr/>
              <a:t>11/17/2013</a:t>
            </a:fld>
            <a:endParaRPr lang="en-US"/>
          </a:p>
        </p:txBody>
      </p:sp>
      <p:sp>
        <p:nvSpPr>
          <p:cNvPr id="5" name="Espace réservé du pied de page 4"/>
          <p:cNvSpPr>
            <a:spLocks noGrp="1"/>
          </p:cNvSpPr>
          <p:nvPr>
            <p:ph type="ftr" sz="quarter" idx="11"/>
          </p:nvPr>
        </p:nvSpPr>
        <p:spPr/>
        <p:txBody>
          <a:bodyPr/>
          <a:lstStyle>
            <a:extLst/>
          </a:lstStyle>
          <a:p>
            <a:r>
              <a:rPr kumimoji="0" lang="fr-FR" smtClean="0"/>
              <a:t>Equipe de circonscription de Meaux Villenoy 77</a:t>
            </a:r>
            <a:endParaRPr kumimoji="0" lang="en-US"/>
          </a:p>
        </p:txBody>
      </p:sp>
      <p:sp>
        <p:nvSpPr>
          <p:cNvPr id="6" name="Espace réservé du numéro de diapositive 5"/>
          <p:cNvSpPr>
            <a:spLocks noGrp="1"/>
          </p:cNvSpPr>
          <p:nvPr>
            <p:ph type="sldNum" sz="quarter" idx="12"/>
          </p:nvPr>
        </p:nvSpPr>
        <p:spPr/>
        <p:txBody>
          <a:bodyPr/>
          <a:lstStyle>
            <a:extLst/>
          </a:lstStyle>
          <a:p>
            <a:fld id="{D5BBC35B-A44B-4119-B8DA-DE9E3DFADA20}" type="slidenum">
              <a:rPr kumimoji="0" lang="en-US" smtClean="0"/>
              <a:pPr/>
              <a:t>‹N°›</a:t>
            </a:fld>
            <a:endParaRPr kumimoji="0"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D784FE84-5D10-4550-BA16-23BFC3297792}" type="datetime1">
              <a:rPr lang="en-US" smtClean="0"/>
              <a:pPr/>
              <a:t>11/17/2013</a:t>
            </a:fld>
            <a:endParaRPr lang="en-US"/>
          </a:p>
        </p:txBody>
      </p:sp>
      <p:sp>
        <p:nvSpPr>
          <p:cNvPr id="6" name="Espace réservé du pied de page 5"/>
          <p:cNvSpPr>
            <a:spLocks noGrp="1"/>
          </p:cNvSpPr>
          <p:nvPr>
            <p:ph type="ftr" sz="quarter" idx="11"/>
          </p:nvPr>
        </p:nvSpPr>
        <p:spPr/>
        <p:txBody>
          <a:bodyPr/>
          <a:lstStyle>
            <a:extLst/>
          </a:lstStyle>
          <a:p>
            <a:r>
              <a:rPr kumimoji="0" lang="fr-FR" smtClean="0"/>
              <a:t>Equipe de circonscription de Meaux Villenoy 77</a:t>
            </a:r>
            <a:endParaRPr kumimoji="0" lang="en-US"/>
          </a:p>
        </p:txBody>
      </p:sp>
      <p:sp>
        <p:nvSpPr>
          <p:cNvPr id="7" name="Espace réservé du numéro de diapositive 6"/>
          <p:cNvSpPr>
            <a:spLocks noGrp="1"/>
          </p:cNvSpPr>
          <p:nvPr>
            <p:ph type="sldNum" sz="quarter" idx="12"/>
          </p:nvPr>
        </p:nvSpPr>
        <p:spPr/>
        <p:txBody>
          <a:bodyPr/>
          <a:lstStyle>
            <a:extLst/>
          </a:lstStyle>
          <a:p>
            <a:fld id="{D5BBC35B-A44B-4119-B8DA-DE9E3DFADA20}" type="slidenum">
              <a:rPr kumimoji="0" lang="en-US" smtClean="0"/>
              <a:pPr/>
              <a:t>‹N°›</a:t>
            </a:fld>
            <a:endParaRPr kumimoji="0" lang="en-US"/>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C50549D2-9246-4DBC-8901-6315F86F9B73}" type="datetime1">
              <a:rPr lang="en-US" smtClean="0"/>
              <a:pPr/>
              <a:t>11/17/2013</a:t>
            </a:fld>
            <a:endParaRPr lang="en-US"/>
          </a:p>
        </p:txBody>
      </p:sp>
      <p:sp>
        <p:nvSpPr>
          <p:cNvPr id="8" name="Espace réservé du pied de page 7"/>
          <p:cNvSpPr>
            <a:spLocks noGrp="1"/>
          </p:cNvSpPr>
          <p:nvPr>
            <p:ph type="ftr" sz="quarter" idx="11"/>
          </p:nvPr>
        </p:nvSpPr>
        <p:spPr/>
        <p:txBody>
          <a:bodyPr/>
          <a:lstStyle>
            <a:extLst/>
          </a:lstStyle>
          <a:p>
            <a:r>
              <a:rPr kumimoji="0" lang="fr-FR" smtClean="0"/>
              <a:t>Equipe de circonscription de Meaux Villenoy 77</a:t>
            </a:r>
            <a:endParaRPr kumimoji="0" lang="en-US"/>
          </a:p>
        </p:txBody>
      </p:sp>
      <p:sp>
        <p:nvSpPr>
          <p:cNvPr id="9" name="Espace réservé du numéro de diapositive 8"/>
          <p:cNvSpPr>
            <a:spLocks noGrp="1"/>
          </p:cNvSpPr>
          <p:nvPr>
            <p:ph type="sldNum" sz="quarter" idx="12"/>
          </p:nvPr>
        </p:nvSpPr>
        <p:spPr/>
        <p:txBody>
          <a:bodyPr/>
          <a:lstStyle>
            <a:extLst/>
          </a:lstStyle>
          <a:p>
            <a:fld id="{D5BBC35B-A44B-4119-B8DA-DE9E3DFADA20}" type="slidenum">
              <a:rPr kumimoji="0" lang="en-US" smtClean="0"/>
              <a:pPr/>
              <a:t>‹N°›</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C1649250-EE56-4F90-9B61-FCB8DF3A4B2E}" type="datetime1">
              <a:rPr lang="en-US" smtClean="0"/>
              <a:pPr/>
              <a:t>11/17/2013</a:t>
            </a:fld>
            <a:endParaRPr lang="en-US"/>
          </a:p>
        </p:txBody>
      </p:sp>
      <p:sp>
        <p:nvSpPr>
          <p:cNvPr id="4" name="Espace réservé du pied de page 3"/>
          <p:cNvSpPr>
            <a:spLocks noGrp="1"/>
          </p:cNvSpPr>
          <p:nvPr>
            <p:ph type="ftr" sz="quarter" idx="11"/>
          </p:nvPr>
        </p:nvSpPr>
        <p:spPr/>
        <p:txBody>
          <a:bodyPr/>
          <a:lstStyle>
            <a:extLst/>
          </a:lstStyle>
          <a:p>
            <a:r>
              <a:rPr kumimoji="0" lang="fr-FR" smtClean="0"/>
              <a:t>Equipe de circonscription de Meaux Villenoy 77</a:t>
            </a:r>
            <a:endParaRPr kumimoji="0" lang="en-US"/>
          </a:p>
        </p:txBody>
      </p:sp>
      <p:sp>
        <p:nvSpPr>
          <p:cNvPr id="5" name="Espace réservé du numéro de diapositive 4"/>
          <p:cNvSpPr>
            <a:spLocks noGrp="1"/>
          </p:cNvSpPr>
          <p:nvPr>
            <p:ph type="sldNum" sz="quarter" idx="12"/>
          </p:nvPr>
        </p:nvSpPr>
        <p:spPr/>
        <p:txBody>
          <a:bodyPr/>
          <a:lstStyle>
            <a:extLst/>
          </a:lstStyle>
          <a:p>
            <a:fld id="{D5BBC35B-A44B-4119-B8DA-DE9E3DFADA20}" type="slidenum">
              <a:rPr kumimoji="0" lang="en-US" smtClean="0"/>
              <a:pPr/>
              <a:t>‹N°›</a:t>
            </a:fld>
            <a:endParaRPr kumimoji="0" lang="en-US"/>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27BF5F85-5649-46BC-B4E6-E399F7D0271D}" type="datetime1">
              <a:rPr lang="en-US" smtClean="0"/>
              <a:pPr/>
              <a:t>11/17/2013</a:t>
            </a:fld>
            <a:endParaRPr lang="en-US"/>
          </a:p>
        </p:txBody>
      </p:sp>
      <p:sp>
        <p:nvSpPr>
          <p:cNvPr id="3" name="Espace réservé du pied de page 2"/>
          <p:cNvSpPr>
            <a:spLocks noGrp="1"/>
          </p:cNvSpPr>
          <p:nvPr>
            <p:ph type="ftr" sz="quarter" idx="11"/>
          </p:nvPr>
        </p:nvSpPr>
        <p:spPr/>
        <p:txBody>
          <a:bodyPr/>
          <a:lstStyle>
            <a:extLst/>
          </a:lstStyle>
          <a:p>
            <a:r>
              <a:rPr kumimoji="0" lang="fr-FR" smtClean="0"/>
              <a:t>Equipe de circonscription de Meaux Villenoy 77</a:t>
            </a:r>
            <a:endParaRPr kumimoji="0" lang="en-US"/>
          </a:p>
        </p:txBody>
      </p:sp>
      <p:sp>
        <p:nvSpPr>
          <p:cNvPr id="4" name="Espace réservé du numéro de diapositive 3"/>
          <p:cNvSpPr>
            <a:spLocks noGrp="1"/>
          </p:cNvSpPr>
          <p:nvPr>
            <p:ph type="sldNum" sz="quarter" idx="12"/>
          </p:nvPr>
        </p:nvSpPr>
        <p:spPr/>
        <p:txBody>
          <a:bodyPr/>
          <a:lstStyle>
            <a:extLst/>
          </a:lstStyle>
          <a:p>
            <a:fld id="{D5BBC35B-A44B-4119-B8DA-DE9E3DFADA20}" type="slidenum">
              <a:rPr kumimoji="0" lang="en-US" smtClean="0"/>
              <a:pPr/>
              <a:t>‹N°›</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0DBE410B-FDB7-466B-895B-97781BE31F36}" type="datetime1">
              <a:rPr lang="en-US" smtClean="0"/>
              <a:pPr/>
              <a:t>11/17/2013</a:t>
            </a:fld>
            <a:endParaRPr lang="en-US"/>
          </a:p>
        </p:txBody>
      </p:sp>
      <p:sp>
        <p:nvSpPr>
          <p:cNvPr id="6" name="Espace réservé du pied de page 5"/>
          <p:cNvSpPr>
            <a:spLocks noGrp="1"/>
          </p:cNvSpPr>
          <p:nvPr>
            <p:ph type="ftr" sz="quarter" idx="11"/>
          </p:nvPr>
        </p:nvSpPr>
        <p:spPr/>
        <p:txBody>
          <a:bodyPr/>
          <a:lstStyle>
            <a:extLst/>
          </a:lstStyle>
          <a:p>
            <a:r>
              <a:rPr kumimoji="0" lang="fr-FR" smtClean="0"/>
              <a:t>Equipe de circonscription de Meaux Villenoy 77</a:t>
            </a:r>
            <a:endParaRPr kumimoji="0" lang="en-US"/>
          </a:p>
        </p:txBody>
      </p:sp>
      <p:sp>
        <p:nvSpPr>
          <p:cNvPr id="7" name="Espace réservé du numéro de diapositive 6"/>
          <p:cNvSpPr>
            <a:spLocks noGrp="1"/>
          </p:cNvSpPr>
          <p:nvPr>
            <p:ph type="sldNum" sz="quarter" idx="12"/>
          </p:nvPr>
        </p:nvSpPr>
        <p:spPr/>
        <p:txBody>
          <a:bodyPr/>
          <a:lstStyle>
            <a:extLst/>
          </a:lstStyle>
          <a:p>
            <a:fld id="{D5BBC35B-A44B-4119-B8DA-DE9E3DFADA20}" type="slidenum">
              <a:rPr kumimoji="0" lang="en-US" smtClean="0"/>
              <a:pPr/>
              <a:t>‹N°›</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E3BEB39C-C01C-4D2C-85CF-3F0FF88785E0}" type="datetime1">
              <a:rPr lang="en-US" smtClean="0"/>
              <a:pPr/>
              <a:t>11/17/2013</a:t>
            </a:fld>
            <a:endParaRPr lang="en-US">
              <a:solidFill>
                <a:schemeClr val="tx1"/>
              </a:solidFill>
            </a:endParaRP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kumimoji="0" lang="fr-FR" smtClean="0">
                <a:solidFill>
                  <a:schemeClr val="tx1"/>
                </a:solidFill>
              </a:rPr>
              <a:t>Equipe de circonscription de Meaux Villenoy 77</a:t>
            </a:r>
            <a:endParaRPr kumimoji="0" lang="en-US">
              <a:solidFill>
                <a:schemeClr val="tx1"/>
              </a:solidFill>
            </a:endParaRP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D5BBC35B-A44B-4119-B8DA-DE9E3DFADA20}" type="slidenum">
              <a:rPr kumimoji="0" lang="en-US" smtClean="0"/>
              <a:pPr/>
              <a:t>‹N°›</a:t>
            </a:fld>
            <a:endParaRPr kumimoji="0" lang="en-US">
              <a:solidFill>
                <a:schemeClr val="tx1"/>
              </a:solidFill>
            </a:endParaRP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7AC0CE7-66B1-4C9D-BF84-A44E88D928A0}" type="datetime1">
              <a:rPr lang="en-US" smtClean="0"/>
              <a:pPr/>
              <a:t>11/17/2013</a:t>
            </a:fld>
            <a:endParaRPr lang="en-US" sz="1000" dirty="0">
              <a:solidFill>
                <a:schemeClr val="tx1"/>
              </a:solidFill>
            </a:endParaRP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r" eaLnBrk="1" latinLnBrk="0" hangingPunct="1"/>
            <a:r>
              <a:rPr kumimoji="0" lang="fr-FR" sz="1000" smtClean="0">
                <a:solidFill>
                  <a:schemeClr val="tx1"/>
                </a:solidFill>
              </a:rPr>
              <a:t>Equipe de circonscription de Meaux Villenoy 77</a:t>
            </a:r>
            <a:endParaRPr kumimoji="0" lang="en-US" sz="1000" dirty="0">
              <a:solidFill>
                <a:schemeClr val="tx1"/>
              </a:solidFill>
            </a:endParaRP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BBC35B-A44B-4119-B8DA-DE9E3DFADA20}" type="slidenum">
              <a:rPr kumimoji="0" lang="en-US" smtClean="0"/>
              <a:pPr/>
              <a:t>‹N°›</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Pub_la_marche_de_l_Empereur.flv"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1268760"/>
            <a:ext cx="7772400" cy="1829761"/>
          </a:xfrm>
        </p:spPr>
        <p:txBody>
          <a:bodyPr/>
          <a:lstStyle/>
          <a:p>
            <a:pPr algn="ctr"/>
            <a:r>
              <a:rPr lang="fr-FR" dirty="0" smtClean="0"/>
              <a:t>Comprendre </a:t>
            </a:r>
            <a:br>
              <a:rPr lang="fr-FR" dirty="0" smtClean="0"/>
            </a:br>
            <a:r>
              <a:rPr lang="fr-FR" dirty="0" smtClean="0"/>
              <a:t>un texte écrit</a:t>
            </a:r>
            <a:endParaRPr lang="fr-FR" dirty="0"/>
          </a:p>
        </p:txBody>
      </p:sp>
      <p:sp>
        <p:nvSpPr>
          <p:cNvPr id="3" name="Sous-titre 2"/>
          <p:cNvSpPr>
            <a:spLocks noGrp="1"/>
          </p:cNvSpPr>
          <p:nvPr>
            <p:ph type="subTitle" idx="1"/>
          </p:nvPr>
        </p:nvSpPr>
        <p:spPr>
          <a:xfrm>
            <a:off x="683568" y="3356992"/>
            <a:ext cx="7772400" cy="1584176"/>
          </a:xfrm>
        </p:spPr>
        <p:txBody>
          <a:bodyPr>
            <a:normAutofit fontScale="85000" lnSpcReduction="20000"/>
          </a:bodyPr>
          <a:lstStyle/>
          <a:p>
            <a:pPr algn="ctr"/>
            <a:r>
              <a:rPr lang="fr-FR" dirty="0" smtClean="0"/>
              <a:t>Utiliser les outils conçus par </a:t>
            </a:r>
          </a:p>
          <a:p>
            <a:pPr algn="ctr"/>
            <a:r>
              <a:rPr lang="fr-FR" sz="2200" dirty="0" smtClean="0"/>
              <a:t>S </a:t>
            </a:r>
            <a:r>
              <a:rPr lang="fr-FR" sz="2200" dirty="0" err="1" smtClean="0"/>
              <a:t>Cèbe</a:t>
            </a:r>
            <a:r>
              <a:rPr lang="fr-FR" sz="2200" dirty="0" smtClean="0"/>
              <a:t> et R </a:t>
            </a:r>
            <a:r>
              <a:rPr lang="fr-FR" sz="2200" dirty="0" err="1" smtClean="0"/>
              <a:t>Goigoux</a:t>
            </a:r>
            <a:endParaRPr lang="fr-FR" sz="2200" dirty="0" smtClean="0"/>
          </a:p>
          <a:p>
            <a:pPr algn="ctr"/>
            <a:endParaRPr lang="fr-FR" dirty="0" smtClean="0"/>
          </a:p>
          <a:p>
            <a:pPr algn="ctr"/>
            <a:r>
              <a:rPr lang="fr-FR" b="1" i="1" dirty="0" err="1" smtClean="0">
                <a:solidFill>
                  <a:srgbClr val="00B0F0"/>
                </a:solidFill>
              </a:rPr>
              <a:t>Lector</a:t>
            </a:r>
            <a:r>
              <a:rPr lang="fr-FR" b="1" i="1" dirty="0" smtClean="0">
                <a:solidFill>
                  <a:srgbClr val="00B0F0"/>
                </a:solidFill>
              </a:rPr>
              <a:t> </a:t>
            </a:r>
            <a:r>
              <a:rPr lang="fr-FR" b="1" i="1" dirty="0" smtClean="0">
                <a:solidFill>
                  <a:srgbClr val="00B0F0"/>
                </a:solidFill>
              </a:rPr>
              <a:t>&amp; </a:t>
            </a:r>
            <a:r>
              <a:rPr lang="fr-FR" b="1" i="1" dirty="0" err="1" smtClean="0">
                <a:solidFill>
                  <a:srgbClr val="00B0F0"/>
                </a:solidFill>
              </a:rPr>
              <a:t>Lectrix</a:t>
            </a:r>
            <a:r>
              <a:rPr lang="fr-FR" b="1" i="1" dirty="0" smtClean="0">
                <a:solidFill>
                  <a:srgbClr val="00B0F0"/>
                </a:solidFill>
              </a:rPr>
              <a:t> </a:t>
            </a:r>
            <a:r>
              <a:rPr lang="fr-FR" b="1" i="1" dirty="0" smtClean="0">
                <a:solidFill>
                  <a:srgbClr val="00B0F0"/>
                </a:solidFill>
              </a:rPr>
              <a:t> </a:t>
            </a:r>
          </a:p>
          <a:p>
            <a:pPr algn="ctr"/>
            <a:r>
              <a:rPr lang="fr-FR" sz="1700" i="1" dirty="0" smtClean="0">
                <a:solidFill>
                  <a:srgbClr val="00B0F0"/>
                </a:solidFill>
              </a:rPr>
              <a:t>CM1 CM2 6</a:t>
            </a:r>
            <a:r>
              <a:rPr lang="fr-FR" sz="1700" i="1" baseline="30000" dirty="0" smtClean="0">
                <a:solidFill>
                  <a:srgbClr val="00B0F0"/>
                </a:solidFill>
              </a:rPr>
              <a:t>ième</a:t>
            </a:r>
            <a:r>
              <a:rPr lang="fr-FR" sz="1700" i="1" dirty="0" smtClean="0">
                <a:solidFill>
                  <a:srgbClr val="00B0F0"/>
                </a:solidFill>
              </a:rPr>
              <a:t>  et SEGPA</a:t>
            </a:r>
          </a:p>
          <a:p>
            <a:pPr algn="ctr"/>
            <a:endParaRPr lang="fr-FR" i="1" dirty="0" smtClean="0">
              <a:solidFill>
                <a:srgbClr val="00B0F0"/>
              </a:solidFill>
            </a:endParaRPr>
          </a:p>
          <a:p>
            <a:pPr algn="ctr"/>
            <a:endParaRPr lang="fr-FR" dirty="0"/>
          </a:p>
        </p:txBody>
      </p:sp>
      <p:sp>
        <p:nvSpPr>
          <p:cNvPr id="4" name="ZoneTexte 3"/>
          <p:cNvSpPr txBox="1"/>
          <p:nvPr/>
        </p:nvSpPr>
        <p:spPr>
          <a:xfrm>
            <a:off x="323528" y="188640"/>
            <a:ext cx="2664296" cy="1631216"/>
          </a:xfrm>
          <a:prstGeom prst="rect">
            <a:avLst/>
          </a:prstGeom>
          <a:noFill/>
        </p:spPr>
        <p:txBody>
          <a:bodyPr wrap="square" rtlCol="0">
            <a:spAutoFit/>
          </a:bodyPr>
          <a:lstStyle/>
          <a:p>
            <a:pPr algn="ctr"/>
            <a:r>
              <a:rPr lang="fr-FR" sz="2800" b="1" dirty="0" smtClean="0">
                <a:latin typeface="French Script MT" pitchFamily="66" charset="0"/>
              </a:rPr>
              <a:t>Circonscription de Meaux Villenoy 77</a:t>
            </a:r>
          </a:p>
          <a:p>
            <a:pPr algn="ctr"/>
            <a:r>
              <a:rPr lang="fr-FR" sz="2800" b="1" dirty="0" smtClean="0">
                <a:latin typeface="French Script MT" pitchFamily="66" charset="0"/>
              </a:rPr>
              <a:t>2013-2014</a:t>
            </a:r>
          </a:p>
          <a:p>
            <a:pPr algn="ctr"/>
            <a:endParaRPr lang="fr-FR" sz="1600" dirty="0"/>
          </a:p>
        </p:txBody>
      </p:sp>
      <p:sp>
        <p:nvSpPr>
          <p:cNvPr id="6" name="Espace réservé du pied de page 5"/>
          <p:cNvSpPr>
            <a:spLocks noGrp="1"/>
          </p:cNvSpPr>
          <p:nvPr>
            <p:ph type="ftr" sz="quarter" idx="11"/>
          </p:nvPr>
        </p:nvSpPr>
        <p:spPr>
          <a:xfrm>
            <a:off x="4380072" y="6453336"/>
            <a:ext cx="4152368" cy="319733"/>
          </a:xfrm>
        </p:spPr>
        <p:txBody>
          <a:bodyPr/>
          <a:lstStyle/>
          <a:p>
            <a:r>
              <a:rPr kumimoji="0" lang="fr-FR" smtClean="0">
                <a:solidFill>
                  <a:schemeClr val="accent1">
                    <a:tint val="20000"/>
                  </a:schemeClr>
                </a:solidFill>
              </a:rPr>
              <a:t>Equipe de circonscription de Meaux Villenoy 77</a:t>
            </a:r>
            <a:endParaRPr kumimoji="0" lang="en-US">
              <a:solidFill>
                <a:schemeClr val="accent1">
                  <a:tint val="2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332656"/>
            <a:ext cx="8229600" cy="6264696"/>
          </a:xfrm>
        </p:spPr>
        <p:txBody>
          <a:bodyPr>
            <a:normAutofit fontScale="40000" lnSpcReduction="20000"/>
          </a:bodyPr>
          <a:lstStyle/>
          <a:p>
            <a:r>
              <a:rPr lang="fr-FR" sz="7000" dirty="0" err="1" smtClean="0"/>
              <a:t>Lector</a:t>
            </a:r>
            <a:r>
              <a:rPr lang="fr-FR" sz="7000" dirty="0" smtClean="0"/>
              <a:t> &amp; </a:t>
            </a:r>
            <a:r>
              <a:rPr lang="fr-FR" sz="7000" dirty="0" err="1" smtClean="0"/>
              <a:t>Lectrix</a:t>
            </a:r>
            <a:r>
              <a:rPr lang="fr-FR" sz="7000" dirty="0" smtClean="0"/>
              <a:t> (CM1-CM2-6</a:t>
            </a:r>
            <a:r>
              <a:rPr lang="fr-FR" sz="7000" baseline="30000" dirty="0" smtClean="0"/>
              <a:t>ième</a:t>
            </a:r>
            <a:r>
              <a:rPr lang="fr-FR" sz="7000" dirty="0" smtClean="0"/>
              <a:t>- SEGPA)</a:t>
            </a:r>
          </a:p>
          <a:p>
            <a:endParaRPr lang="fr-FR" dirty="0" smtClean="0"/>
          </a:p>
          <a:p>
            <a:pPr marL="109728" indent="0" algn="ctr">
              <a:buNone/>
            </a:pPr>
            <a:r>
              <a:rPr lang="fr-FR" sz="7000" b="1" i="1" dirty="0" smtClean="0">
                <a:solidFill>
                  <a:srgbClr val="00B0F0"/>
                </a:solidFill>
              </a:rPr>
              <a:t>Principes didactiques</a:t>
            </a:r>
            <a:endParaRPr lang="fr-FR" sz="7000" b="1" i="1" dirty="0" smtClean="0"/>
          </a:p>
          <a:p>
            <a:pPr>
              <a:buNone/>
            </a:pPr>
            <a:endParaRPr lang="fr-FR" dirty="0" smtClean="0"/>
          </a:p>
          <a:p>
            <a:pPr>
              <a:lnSpc>
                <a:spcPct val="120000"/>
              </a:lnSpc>
              <a:spcBef>
                <a:spcPts val="600"/>
              </a:spcBef>
              <a:buFontTx/>
              <a:buChar char="-"/>
            </a:pPr>
            <a:r>
              <a:rPr lang="fr-FR" sz="4600" b="1" dirty="0" smtClean="0"/>
              <a:t>Rendre les élèves actifs et capables de réguler leur lecture </a:t>
            </a:r>
            <a:r>
              <a:rPr lang="fr-FR" sz="4600" i="1" dirty="0" smtClean="0"/>
              <a:t>(faire prendre conscience à l’élève que la compréhension est un processus actif dans lequel il doit se sentir engagé et responsable, pas de recours systématique au questionnaire. Apprentissage de stratégies)</a:t>
            </a:r>
          </a:p>
          <a:p>
            <a:pPr>
              <a:lnSpc>
                <a:spcPct val="120000"/>
              </a:lnSpc>
              <a:spcBef>
                <a:spcPts val="600"/>
              </a:spcBef>
              <a:buNone/>
            </a:pPr>
            <a:endParaRPr lang="fr-FR" sz="2800" i="1" dirty="0" smtClean="0"/>
          </a:p>
          <a:p>
            <a:pPr>
              <a:lnSpc>
                <a:spcPct val="120000"/>
              </a:lnSpc>
              <a:spcBef>
                <a:spcPts val="600"/>
              </a:spcBef>
              <a:buFontTx/>
              <a:buChar char="-"/>
            </a:pPr>
            <a:r>
              <a:rPr lang="fr-FR" sz="4600" dirty="0" smtClean="0"/>
              <a:t> </a:t>
            </a:r>
            <a:r>
              <a:rPr lang="fr-FR" sz="4600" b="1" dirty="0" smtClean="0"/>
              <a:t>Inciter à construire une représentation mentale </a:t>
            </a:r>
            <a:r>
              <a:rPr lang="fr-FR" sz="4600" i="1" dirty="0" smtClean="0"/>
              <a:t>(reformulation, « se faire le film de »…)</a:t>
            </a:r>
          </a:p>
          <a:p>
            <a:pPr>
              <a:lnSpc>
                <a:spcPct val="120000"/>
              </a:lnSpc>
              <a:spcBef>
                <a:spcPts val="600"/>
              </a:spcBef>
              <a:buNone/>
            </a:pPr>
            <a:endParaRPr lang="fr-FR" sz="2800" i="1" dirty="0" smtClean="0"/>
          </a:p>
          <a:p>
            <a:pPr>
              <a:lnSpc>
                <a:spcPct val="120000"/>
              </a:lnSpc>
              <a:spcBef>
                <a:spcPts val="600"/>
              </a:spcBef>
              <a:buFontTx/>
              <a:buChar char="-"/>
            </a:pPr>
            <a:r>
              <a:rPr lang="fr-FR" sz="4600" b="1" dirty="0" smtClean="0"/>
              <a:t>Inviter à suppléer aux blancs du texte  </a:t>
            </a:r>
            <a:r>
              <a:rPr lang="fr-FR" sz="4600" i="1" dirty="0" smtClean="0"/>
              <a:t>(aller au-delà de l’explicite, déduire de manière cohérente)</a:t>
            </a:r>
          </a:p>
          <a:p>
            <a:pPr>
              <a:lnSpc>
                <a:spcPct val="120000"/>
              </a:lnSpc>
              <a:spcBef>
                <a:spcPts val="600"/>
              </a:spcBef>
              <a:buNone/>
            </a:pPr>
            <a:endParaRPr lang="fr-FR" sz="2800" i="1" dirty="0" smtClean="0"/>
          </a:p>
          <a:p>
            <a:pPr>
              <a:lnSpc>
                <a:spcPct val="120000"/>
              </a:lnSpc>
              <a:spcBef>
                <a:spcPts val="600"/>
              </a:spcBef>
              <a:buFontTx/>
              <a:buChar char="-"/>
            </a:pPr>
            <a:r>
              <a:rPr lang="fr-FR" sz="4600" b="1" dirty="0" smtClean="0"/>
              <a:t> Conduire à s’interroger sur les pensées des personnages </a:t>
            </a:r>
            <a:r>
              <a:rPr lang="fr-FR" sz="4600" dirty="0" smtClean="0"/>
              <a:t>( </a:t>
            </a:r>
            <a:r>
              <a:rPr lang="fr-FR" sz="4600" i="1" dirty="0" smtClean="0"/>
              <a:t>pour mieux comprendre l’implicite, s’interroger sur l’identité psychologique et sociale des personnages, leurs mobiles, leurs systèmes de valeurs, leurs affects, leurs connaissances…)</a:t>
            </a:r>
          </a:p>
          <a:p>
            <a:pPr>
              <a:buNone/>
            </a:pPr>
            <a:endParaRPr lang="fr-FR" sz="4600" i="1" dirty="0" smtClean="0"/>
          </a:p>
          <a:p>
            <a:pPr>
              <a:buNone/>
            </a:pPr>
            <a:endParaRPr lang="fr-FR" sz="4600" i="1" dirty="0" smtClean="0"/>
          </a:p>
          <a:p>
            <a:pPr>
              <a:buFontTx/>
              <a:buChar char="-"/>
            </a:pPr>
            <a:endParaRPr lang="fr-FR" sz="2900" dirty="0" smtClean="0"/>
          </a:p>
          <a:p>
            <a:pPr>
              <a:buFontTx/>
              <a:buChar char="-"/>
            </a:pPr>
            <a:endParaRPr lang="fr-FR" dirty="0" smtClean="0"/>
          </a:p>
          <a:p>
            <a:pPr>
              <a:buNone/>
            </a:pPr>
            <a:endParaRPr lang="fr-FR" dirty="0"/>
          </a:p>
        </p:txBody>
      </p:sp>
      <p:sp>
        <p:nvSpPr>
          <p:cNvPr id="3" name="Espace réservé du pied de page 2"/>
          <p:cNvSpPr>
            <a:spLocks noGrp="1"/>
          </p:cNvSpPr>
          <p:nvPr>
            <p:ph type="ftr" sz="quarter" idx="11"/>
          </p:nvPr>
        </p:nvSpPr>
        <p:spPr>
          <a:xfrm>
            <a:off x="4380072" y="6381328"/>
            <a:ext cx="4296384" cy="391741"/>
          </a:xfrm>
        </p:spPr>
        <p:txBody>
          <a:bodyPr/>
          <a:lstStyle/>
          <a:p>
            <a:r>
              <a:rPr kumimoji="0" lang="fr-FR" dirty="0" smtClean="0"/>
              <a:t>Equipe de circonscription de Meaux Villenoy 77</a:t>
            </a:r>
            <a:endParaRPr kumimoji="0"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p:cTn id="7" dur="1000" fill="hold"/>
                                        <p:tgtEl>
                                          <p:spTgt spid="2">
                                            <p:txEl>
                                              <p:pRg st="4" end="4"/>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4" end="4"/>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4" end="4"/>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2">
                                            <p:txEl>
                                              <p:pRg st="6" end="6"/>
                                            </p:txEl>
                                          </p:spTgt>
                                        </p:tgtEl>
                                        <p:attrNameLst>
                                          <p:attrName>style.visibility</p:attrName>
                                        </p:attrNameLst>
                                      </p:cBhvr>
                                      <p:to>
                                        <p:strVal val="visible"/>
                                      </p:to>
                                    </p:set>
                                    <p:anim calcmode="lin" valueType="num">
                                      <p:cBhvr>
                                        <p:cTn id="14" dur="1000" fill="hold"/>
                                        <p:tgtEl>
                                          <p:spTgt spid="2">
                                            <p:txEl>
                                              <p:pRg st="6" end="6"/>
                                            </p:txEl>
                                          </p:spTgt>
                                        </p:tgtEl>
                                        <p:attrNameLst>
                                          <p:attrName>ppt_w</p:attrName>
                                        </p:attrNameLst>
                                      </p:cBhvr>
                                      <p:tavLst>
                                        <p:tav tm="0">
                                          <p:val>
                                            <p:strVal val="#ppt_w*0.70"/>
                                          </p:val>
                                        </p:tav>
                                        <p:tav tm="100000">
                                          <p:val>
                                            <p:strVal val="#ppt_w"/>
                                          </p:val>
                                        </p:tav>
                                      </p:tavLst>
                                    </p:anim>
                                    <p:anim calcmode="lin" valueType="num">
                                      <p:cBhvr>
                                        <p:cTn id="15" dur="1000" fill="hold"/>
                                        <p:tgtEl>
                                          <p:spTgt spid="2">
                                            <p:txEl>
                                              <p:pRg st="6" end="6"/>
                                            </p:txEl>
                                          </p:spTgt>
                                        </p:tgtEl>
                                        <p:attrNameLst>
                                          <p:attrName>ppt_h</p:attrName>
                                        </p:attrNameLst>
                                      </p:cBhvr>
                                      <p:tavLst>
                                        <p:tav tm="0">
                                          <p:val>
                                            <p:strVal val="#ppt_h"/>
                                          </p:val>
                                        </p:tav>
                                        <p:tav tm="100000">
                                          <p:val>
                                            <p:strVal val="#ppt_h"/>
                                          </p:val>
                                        </p:tav>
                                      </p:tavLst>
                                    </p:anim>
                                    <p:animEffect transition="in" filter="fade">
                                      <p:cBhvr>
                                        <p:cTn id="16" dur="1000"/>
                                        <p:tgtEl>
                                          <p:spTgt spid="2">
                                            <p:txEl>
                                              <p:pRg st="6" end="6"/>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2">
                                            <p:txEl>
                                              <p:pRg st="8" end="8"/>
                                            </p:txEl>
                                          </p:spTgt>
                                        </p:tgtEl>
                                        <p:attrNameLst>
                                          <p:attrName>style.visibility</p:attrName>
                                        </p:attrNameLst>
                                      </p:cBhvr>
                                      <p:to>
                                        <p:strVal val="visible"/>
                                      </p:to>
                                    </p:set>
                                    <p:anim calcmode="lin" valueType="num">
                                      <p:cBhvr>
                                        <p:cTn id="21" dur="1000" fill="hold"/>
                                        <p:tgtEl>
                                          <p:spTgt spid="2">
                                            <p:txEl>
                                              <p:pRg st="8" end="8"/>
                                            </p:txEl>
                                          </p:spTgt>
                                        </p:tgtEl>
                                        <p:attrNameLst>
                                          <p:attrName>ppt_w</p:attrName>
                                        </p:attrNameLst>
                                      </p:cBhvr>
                                      <p:tavLst>
                                        <p:tav tm="0">
                                          <p:val>
                                            <p:strVal val="#ppt_w*0.70"/>
                                          </p:val>
                                        </p:tav>
                                        <p:tav tm="100000">
                                          <p:val>
                                            <p:strVal val="#ppt_w"/>
                                          </p:val>
                                        </p:tav>
                                      </p:tavLst>
                                    </p:anim>
                                    <p:anim calcmode="lin" valueType="num">
                                      <p:cBhvr>
                                        <p:cTn id="22" dur="1000" fill="hold"/>
                                        <p:tgtEl>
                                          <p:spTgt spid="2">
                                            <p:txEl>
                                              <p:pRg st="8" end="8"/>
                                            </p:txEl>
                                          </p:spTgt>
                                        </p:tgtEl>
                                        <p:attrNameLst>
                                          <p:attrName>ppt_h</p:attrName>
                                        </p:attrNameLst>
                                      </p:cBhvr>
                                      <p:tavLst>
                                        <p:tav tm="0">
                                          <p:val>
                                            <p:strVal val="#ppt_h"/>
                                          </p:val>
                                        </p:tav>
                                        <p:tav tm="100000">
                                          <p:val>
                                            <p:strVal val="#ppt_h"/>
                                          </p:val>
                                        </p:tav>
                                      </p:tavLst>
                                    </p:anim>
                                    <p:animEffect transition="in" filter="fade">
                                      <p:cBhvr>
                                        <p:cTn id="23" dur="1000"/>
                                        <p:tgtEl>
                                          <p:spTgt spid="2">
                                            <p:txEl>
                                              <p:pRg st="8" end="8"/>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2">
                                            <p:txEl>
                                              <p:pRg st="10" end="10"/>
                                            </p:txEl>
                                          </p:spTgt>
                                        </p:tgtEl>
                                        <p:attrNameLst>
                                          <p:attrName>style.visibility</p:attrName>
                                        </p:attrNameLst>
                                      </p:cBhvr>
                                      <p:to>
                                        <p:strVal val="visible"/>
                                      </p:to>
                                    </p:set>
                                    <p:anim calcmode="lin" valueType="num">
                                      <p:cBhvr>
                                        <p:cTn id="28" dur="1000" fill="hold"/>
                                        <p:tgtEl>
                                          <p:spTgt spid="2">
                                            <p:txEl>
                                              <p:pRg st="10" end="10"/>
                                            </p:txEl>
                                          </p:spTgt>
                                        </p:tgtEl>
                                        <p:attrNameLst>
                                          <p:attrName>ppt_w</p:attrName>
                                        </p:attrNameLst>
                                      </p:cBhvr>
                                      <p:tavLst>
                                        <p:tav tm="0">
                                          <p:val>
                                            <p:strVal val="#ppt_w*0.70"/>
                                          </p:val>
                                        </p:tav>
                                        <p:tav tm="100000">
                                          <p:val>
                                            <p:strVal val="#ppt_w"/>
                                          </p:val>
                                        </p:tav>
                                      </p:tavLst>
                                    </p:anim>
                                    <p:anim calcmode="lin" valueType="num">
                                      <p:cBhvr>
                                        <p:cTn id="29" dur="1000" fill="hold"/>
                                        <p:tgtEl>
                                          <p:spTgt spid="2">
                                            <p:txEl>
                                              <p:pRg st="10" end="10"/>
                                            </p:txEl>
                                          </p:spTgt>
                                        </p:tgtEl>
                                        <p:attrNameLst>
                                          <p:attrName>ppt_h</p:attrName>
                                        </p:attrNameLst>
                                      </p:cBhvr>
                                      <p:tavLst>
                                        <p:tav tm="0">
                                          <p:val>
                                            <p:strVal val="#ppt_h"/>
                                          </p:val>
                                        </p:tav>
                                        <p:tav tm="100000">
                                          <p:val>
                                            <p:strVal val="#ppt_h"/>
                                          </p:val>
                                        </p:tav>
                                      </p:tavLst>
                                    </p:anim>
                                    <p:animEffect transition="in" filter="fade">
                                      <p:cBhvr>
                                        <p:cTn id="30" dur="10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332656"/>
            <a:ext cx="8229600" cy="6264696"/>
          </a:xfrm>
        </p:spPr>
        <p:txBody>
          <a:bodyPr>
            <a:normAutofit fontScale="40000" lnSpcReduction="20000"/>
          </a:bodyPr>
          <a:lstStyle/>
          <a:p>
            <a:r>
              <a:rPr lang="fr-FR" sz="7000" dirty="0" err="1" smtClean="0"/>
              <a:t>Lector</a:t>
            </a:r>
            <a:r>
              <a:rPr lang="fr-FR" sz="7000" dirty="0" smtClean="0"/>
              <a:t> &amp; </a:t>
            </a:r>
            <a:r>
              <a:rPr lang="fr-FR" sz="7000" dirty="0" err="1" smtClean="0"/>
              <a:t>Lectrix</a:t>
            </a:r>
            <a:r>
              <a:rPr lang="fr-FR" sz="7000" dirty="0" smtClean="0"/>
              <a:t> (CM1-CM2-6</a:t>
            </a:r>
            <a:r>
              <a:rPr lang="fr-FR" sz="7000" baseline="30000" dirty="0" smtClean="0"/>
              <a:t>ième</a:t>
            </a:r>
            <a:r>
              <a:rPr lang="fr-FR" sz="7000" dirty="0" smtClean="0"/>
              <a:t>- SEGPA)</a:t>
            </a:r>
          </a:p>
          <a:p>
            <a:endParaRPr lang="fr-FR" dirty="0" smtClean="0"/>
          </a:p>
          <a:p>
            <a:pPr algn="just">
              <a:lnSpc>
                <a:spcPct val="120000"/>
              </a:lnSpc>
              <a:spcBef>
                <a:spcPts val="600"/>
              </a:spcBef>
              <a:buFontTx/>
              <a:buChar char="-"/>
            </a:pPr>
            <a:r>
              <a:rPr lang="fr-FR" sz="4600" b="1" dirty="0" smtClean="0"/>
              <a:t>Faire rappeler et reformuler pour apprendre à mémoriser </a:t>
            </a:r>
            <a:r>
              <a:rPr lang="fr-FR" sz="4600" i="1" dirty="0" smtClean="0"/>
              <a:t>(reformulations, synthèses intermédiaires (flexibilité)</a:t>
            </a:r>
          </a:p>
          <a:p>
            <a:pPr algn="just">
              <a:lnSpc>
                <a:spcPct val="120000"/>
              </a:lnSpc>
              <a:spcBef>
                <a:spcPts val="600"/>
              </a:spcBef>
              <a:buNone/>
            </a:pPr>
            <a:endParaRPr lang="fr-FR" sz="2300" i="1" dirty="0" smtClean="0"/>
          </a:p>
          <a:p>
            <a:pPr algn="just">
              <a:lnSpc>
                <a:spcPct val="120000"/>
              </a:lnSpc>
              <a:spcBef>
                <a:spcPts val="600"/>
              </a:spcBef>
              <a:buFontTx/>
              <a:buChar char="-"/>
            </a:pPr>
            <a:r>
              <a:rPr lang="fr-FR" sz="4600" b="1" dirty="0" smtClean="0"/>
              <a:t>Réduire la complexité </a:t>
            </a:r>
            <a:r>
              <a:rPr lang="fr-FR" sz="4600" i="1" dirty="0" smtClean="0"/>
              <a:t>(alléger la charge cognitive des élèves pour leur permettre de traiter les difficultés, recours à la métacognition)</a:t>
            </a:r>
          </a:p>
          <a:p>
            <a:pPr algn="just">
              <a:lnSpc>
                <a:spcPct val="120000"/>
              </a:lnSpc>
              <a:spcBef>
                <a:spcPts val="600"/>
              </a:spcBef>
              <a:buNone/>
            </a:pPr>
            <a:endParaRPr lang="fr-FR" sz="2300" i="1" dirty="0" smtClean="0"/>
          </a:p>
          <a:p>
            <a:pPr algn="just">
              <a:lnSpc>
                <a:spcPct val="120000"/>
              </a:lnSpc>
              <a:spcBef>
                <a:spcPts val="600"/>
              </a:spcBef>
              <a:buFontTx/>
              <a:buChar char="-"/>
            </a:pPr>
            <a:r>
              <a:rPr lang="fr-FR" sz="4600" b="1" dirty="0" smtClean="0"/>
              <a:t>Apprendre à ajuster ses stratégies aux buts fixés </a:t>
            </a:r>
            <a:r>
              <a:rPr lang="fr-FR" sz="4600" i="1" dirty="0" smtClean="0"/>
              <a:t>( explicitation des intentions de lecture, entrainement aux stratégies et procédures appropriées)</a:t>
            </a:r>
          </a:p>
          <a:p>
            <a:pPr algn="just">
              <a:lnSpc>
                <a:spcPct val="120000"/>
              </a:lnSpc>
              <a:spcBef>
                <a:spcPts val="600"/>
              </a:spcBef>
              <a:buFontTx/>
              <a:buChar char="-"/>
            </a:pPr>
            <a:endParaRPr lang="fr-FR" sz="2300" i="1" dirty="0" smtClean="0"/>
          </a:p>
          <a:p>
            <a:pPr algn="just">
              <a:lnSpc>
                <a:spcPct val="120000"/>
              </a:lnSpc>
              <a:spcBef>
                <a:spcPts val="600"/>
              </a:spcBef>
              <a:buFontTx/>
              <a:buChar char="-"/>
            </a:pPr>
            <a:r>
              <a:rPr lang="fr-FR" sz="4600" b="1" dirty="0" smtClean="0"/>
              <a:t>Faire du lexique un objectif permanent</a:t>
            </a:r>
            <a:r>
              <a:rPr lang="fr-FR" sz="4600" dirty="0" smtClean="0"/>
              <a:t>.</a:t>
            </a:r>
          </a:p>
          <a:p>
            <a:pPr algn="just">
              <a:lnSpc>
                <a:spcPct val="120000"/>
              </a:lnSpc>
              <a:spcBef>
                <a:spcPts val="600"/>
              </a:spcBef>
              <a:buFontTx/>
              <a:buChar char="-"/>
            </a:pPr>
            <a:endParaRPr lang="fr-FR" sz="2300" dirty="0" smtClean="0"/>
          </a:p>
          <a:p>
            <a:pPr algn="just">
              <a:lnSpc>
                <a:spcPct val="120000"/>
              </a:lnSpc>
              <a:spcBef>
                <a:spcPts val="600"/>
              </a:spcBef>
              <a:buFontTx/>
              <a:buChar char="-"/>
            </a:pPr>
            <a:r>
              <a:rPr lang="fr-FR" sz="4600" b="1" dirty="0" smtClean="0"/>
              <a:t>Planifier un enseignement explicite </a:t>
            </a:r>
            <a:r>
              <a:rPr lang="fr-FR" sz="4600" i="1" dirty="0" smtClean="0"/>
              <a:t>( clarté des enjeux d’apprentissages, présentation des problèmes à résoudre et procédures à employer à travers des pratiques dirigées, puis en autonomie, synthèses et entraînements.)</a:t>
            </a:r>
          </a:p>
          <a:p>
            <a:pPr>
              <a:buNone/>
            </a:pPr>
            <a:endParaRPr lang="fr-FR" sz="2000" i="1" dirty="0" smtClean="0"/>
          </a:p>
          <a:p>
            <a:pPr marL="365125" indent="-4763" algn="ctr">
              <a:buNone/>
            </a:pPr>
            <a:r>
              <a:rPr lang="fr-FR" sz="4600" b="1" i="1" dirty="0" smtClean="0">
                <a:solidFill>
                  <a:schemeClr val="accent1">
                    <a:lumMod val="50000"/>
                  </a:schemeClr>
                </a:solidFill>
              </a:rPr>
              <a:t>Ces outils proposent «  un enseignement original de la compréhension  mais pas une méthode  qu’il conviendrait de suivre ou de respecter à la lettre » </a:t>
            </a:r>
          </a:p>
          <a:p>
            <a:pPr>
              <a:buNone/>
            </a:pPr>
            <a:endParaRPr lang="fr-FR" sz="4600" i="1" dirty="0" smtClean="0"/>
          </a:p>
          <a:p>
            <a:pPr>
              <a:buFontTx/>
              <a:buChar char="-"/>
            </a:pPr>
            <a:endParaRPr lang="fr-FR" sz="2900" dirty="0" smtClean="0"/>
          </a:p>
          <a:p>
            <a:pPr>
              <a:buFontTx/>
              <a:buChar char="-"/>
            </a:pPr>
            <a:endParaRPr lang="fr-FR" dirty="0" smtClean="0"/>
          </a:p>
          <a:p>
            <a:pPr>
              <a:buNone/>
            </a:pPr>
            <a:endParaRPr lang="fr-FR" dirty="0"/>
          </a:p>
        </p:txBody>
      </p:sp>
      <p:sp>
        <p:nvSpPr>
          <p:cNvPr id="3" name="Espace réservé du pied de page 2"/>
          <p:cNvSpPr>
            <a:spLocks noGrp="1"/>
          </p:cNvSpPr>
          <p:nvPr>
            <p:ph type="ftr" sz="quarter" idx="11"/>
          </p:nvPr>
        </p:nvSpPr>
        <p:spPr>
          <a:xfrm>
            <a:off x="4380072" y="6381328"/>
            <a:ext cx="4440400" cy="391741"/>
          </a:xfrm>
        </p:spPr>
        <p:txBody>
          <a:bodyPr/>
          <a:lstStyle/>
          <a:p>
            <a:r>
              <a:rPr kumimoji="0" lang="fr-FR" dirty="0" smtClean="0"/>
              <a:t>Equipe de circonscription de Meaux Villenoy 77</a:t>
            </a:r>
            <a:endParaRPr kumimoji="0"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p:cTn id="7" dur="1000" fill="hold"/>
                                        <p:tgtEl>
                                          <p:spTgt spid="2">
                                            <p:txEl>
                                              <p:pRg st="2" end="2"/>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2">
                                            <p:txEl>
                                              <p:pRg st="4" end="4"/>
                                            </p:txEl>
                                          </p:spTgt>
                                        </p:tgtEl>
                                        <p:attrNameLst>
                                          <p:attrName>style.visibility</p:attrName>
                                        </p:attrNameLst>
                                      </p:cBhvr>
                                      <p:to>
                                        <p:strVal val="visible"/>
                                      </p:to>
                                    </p:set>
                                    <p:anim calcmode="lin" valueType="num">
                                      <p:cBhvr>
                                        <p:cTn id="14" dur="1000" fill="hold"/>
                                        <p:tgtEl>
                                          <p:spTgt spid="2">
                                            <p:txEl>
                                              <p:pRg st="4" end="4"/>
                                            </p:txEl>
                                          </p:spTgt>
                                        </p:tgtEl>
                                        <p:attrNameLst>
                                          <p:attrName>ppt_w</p:attrName>
                                        </p:attrNameLst>
                                      </p:cBhvr>
                                      <p:tavLst>
                                        <p:tav tm="0">
                                          <p:val>
                                            <p:strVal val="#ppt_w*0.70"/>
                                          </p:val>
                                        </p:tav>
                                        <p:tav tm="100000">
                                          <p:val>
                                            <p:strVal val="#ppt_w"/>
                                          </p:val>
                                        </p:tav>
                                      </p:tavLst>
                                    </p:anim>
                                    <p:anim calcmode="lin" valueType="num">
                                      <p:cBhvr>
                                        <p:cTn id="15" dur="1000" fill="hold"/>
                                        <p:tgtEl>
                                          <p:spTgt spid="2">
                                            <p:txEl>
                                              <p:pRg st="4" end="4"/>
                                            </p:txEl>
                                          </p:spTgt>
                                        </p:tgtEl>
                                        <p:attrNameLst>
                                          <p:attrName>ppt_h</p:attrName>
                                        </p:attrNameLst>
                                      </p:cBhvr>
                                      <p:tavLst>
                                        <p:tav tm="0">
                                          <p:val>
                                            <p:strVal val="#ppt_h"/>
                                          </p:val>
                                        </p:tav>
                                        <p:tav tm="100000">
                                          <p:val>
                                            <p:strVal val="#ppt_h"/>
                                          </p:val>
                                        </p:tav>
                                      </p:tavLst>
                                    </p:anim>
                                    <p:animEffect transition="in" filter="fade">
                                      <p:cBhvr>
                                        <p:cTn id="16" dur="1000"/>
                                        <p:tgtEl>
                                          <p:spTgt spid="2">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anim calcmode="lin" valueType="num">
                                      <p:cBhvr>
                                        <p:cTn id="21" dur="1000" fill="hold"/>
                                        <p:tgtEl>
                                          <p:spTgt spid="2">
                                            <p:txEl>
                                              <p:pRg st="6" end="6"/>
                                            </p:txEl>
                                          </p:spTgt>
                                        </p:tgtEl>
                                        <p:attrNameLst>
                                          <p:attrName>ppt_w</p:attrName>
                                        </p:attrNameLst>
                                      </p:cBhvr>
                                      <p:tavLst>
                                        <p:tav tm="0">
                                          <p:val>
                                            <p:strVal val="#ppt_w*0.70"/>
                                          </p:val>
                                        </p:tav>
                                        <p:tav tm="100000">
                                          <p:val>
                                            <p:strVal val="#ppt_w"/>
                                          </p:val>
                                        </p:tav>
                                      </p:tavLst>
                                    </p:anim>
                                    <p:anim calcmode="lin" valueType="num">
                                      <p:cBhvr>
                                        <p:cTn id="22" dur="1000" fill="hold"/>
                                        <p:tgtEl>
                                          <p:spTgt spid="2">
                                            <p:txEl>
                                              <p:pRg st="6" end="6"/>
                                            </p:txEl>
                                          </p:spTgt>
                                        </p:tgtEl>
                                        <p:attrNameLst>
                                          <p:attrName>ppt_h</p:attrName>
                                        </p:attrNameLst>
                                      </p:cBhvr>
                                      <p:tavLst>
                                        <p:tav tm="0">
                                          <p:val>
                                            <p:strVal val="#ppt_h"/>
                                          </p:val>
                                        </p:tav>
                                        <p:tav tm="100000">
                                          <p:val>
                                            <p:strVal val="#ppt_h"/>
                                          </p:val>
                                        </p:tav>
                                      </p:tavLst>
                                    </p:anim>
                                    <p:animEffect transition="in" filter="fade">
                                      <p:cBhvr>
                                        <p:cTn id="23" dur="1000"/>
                                        <p:tgtEl>
                                          <p:spTgt spid="2">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2">
                                            <p:txEl>
                                              <p:pRg st="8" end="8"/>
                                            </p:txEl>
                                          </p:spTgt>
                                        </p:tgtEl>
                                        <p:attrNameLst>
                                          <p:attrName>style.visibility</p:attrName>
                                        </p:attrNameLst>
                                      </p:cBhvr>
                                      <p:to>
                                        <p:strVal val="visible"/>
                                      </p:to>
                                    </p:set>
                                    <p:anim calcmode="lin" valueType="num">
                                      <p:cBhvr>
                                        <p:cTn id="28" dur="1000" fill="hold"/>
                                        <p:tgtEl>
                                          <p:spTgt spid="2">
                                            <p:txEl>
                                              <p:pRg st="8" end="8"/>
                                            </p:txEl>
                                          </p:spTgt>
                                        </p:tgtEl>
                                        <p:attrNameLst>
                                          <p:attrName>ppt_w</p:attrName>
                                        </p:attrNameLst>
                                      </p:cBhvr>
                                      <p:tavLst>
                                        <p:tav tm="0">
                                          <p:val>
                                            <p:strVal val="#ppt_w*0.70"/>
                                          </p:val>
                                        </p:tav>
                                        <p:tav tm="100000">
                                          <p:val>
                                            <p:strVal val="#ppt_w"/>
                                          </p:val>
                                        </p:tav>
                                      </p:tavLst>
                                    </p:anim>
                                    <p:anim calcmode="lin" valueType="num">
                                      <p:cBhvr>
                                        <p:cTn id="29" dur="1000" fill="hold"/>
                                        <p:tgtEl>
                                          <p:spTgt spid="2">
                                            <p:txEl>
                                              <p:pRg st="8" end="8"/>
                                            </p:txEl>
                                          </p:spTgt>
                                        </p:tgtEl>
                                        <p:attrNameLst>
                                          <p:attrName>ppt_h</p:attrName>
                                        </p:attrNameLst>
                                      </p:cBhvr>
                                      <p:tavLst>
                                        <p:tav tm="0">
                                          <p:val>
                                            <p:strVal val="#ppt_h"/>
                                          </p:val>
                                        </p:tav>
                                        <p:tav tm="100000">
                                          <p:val>
                                            <p:strVal val="#ppt_h"/>
                                          </p:val>
                                        </p:tav>
                                      </p:tavLst>
                                    </p:anim>
                                    <p:animEffect transition="in" filter="fade">
                                      <p:cBhvr>
                                        <p:cTn id="30" dur="1000"/>
                                        <p:tgtEl>
                                          <p:spTgt spid="2">
                                            <p:txEl>
                                              <p:pRg st="8" end="8"/>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 calcmode="lin" valueType="num">
                                      <p:cBhvr>
                                        <p:cTn id="35" dur="1000" fill="hold"/>
                                        <p:tgtEl>
                                          <p:spTgt spid="2">
                                            <p:txEl>
                                              <p:pRg st="10" end="10"/>
                                            </p:txEl>
                                          </p:spTgt>
                                        </p:tgtEl>
                                        <p:attrNameLst>
                                          <p:attrName>ppt_w</p:attrName>
                                        </p:attrNameLst>
                                      </p:cBhvr>
                                      <p:tavLst>
                                        <p:tav tm="0">
                                          <p:val>
                                            <p:strVal val="#ppt_w*0.70"/>
                                          </p:val>
                                        </p:tav>
                                        <p:tav tm="100000">
                                          <p:val>
                                            <p:strVal val="#ppt_w"/>
                                          </p:val>
                                        </p:tav>
                                      </p:tavLst>
                                    </p:anim>
                                    <p:anim calcmode="lin" valueType="num">
                                      <p:cBhvr>
                                        <p:cTn id="36" dur="1000" fill="hold"/>
                                        <p:tgtEl>
                                          <p:spTgt spid="2">
                                            <p:txEl>
                                              <p:pRg st="10" end="10"/>
                                            </p:txEl>
                                          </p:spTgt>
                                        </p:tgtEl>
                                        <p:attrNameLst>
                                          <p:attrName>ppt_h</p:attrName>
                                        </p:attrNameLst>
                                      </p:cBhvr>
                                      <p:tavLst>
                                        <p:tav tm="0">
                                          <p:val>
                                            <p:strVal val="#ppt_h"/>
                                          </p:val>
                                        </p:tav>
                                        <p:tav tm="100000">
                                          <p:val>
                                            <p:strVal val="#ppt_h"/>
                                          </p:val>
                                        </p:tav>
                                      </p:tavLst>
                                    </p:anim>
                                    <p:animEffect transition="in" filter="fade">
                                      <p:cBhvr>
                                        <p:cTn id="37" dur="1000"/>
                                        <p:tgtEl>
                                          <p:spTgt spid="2">
                                            <p:txEl>
                                              <p:pRg st="10" end="1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2">
                                            <p:txEl>
                                              <p:pRg st="12" end="12"/>
                                            </p:txEl>
                                          </p:spTgt>
                                        </p:tgtEl>
                                        <p:attrNameLst>
                                          <p:attrName>style.visibility</p:attrName>
                                        </p:attrNameLst>
                                      </p:cBhvr>
                                      <p:to>
                                        <p:strVal val="visible"/>
                                      </p:to>
                                    </p:set>
                                    <p:anim calcmode="lin" valueType="num">
                                      <p:cBhvr>
                                        <p:cTn id="42" dur="1000" fill="hold"/>
                                        <p:tgtEl>
                                          <p:spTgt spid="2">
                                            <p:txEl>
                                              <p:pRg st="12" end="12"/>
                                            </p:txEl>
                                          </p:spTgt>
                                        </p:tgtEl>
                                        <p:attrNameLst>
                                          <p:attrName>ppt_w</p:attrName>
                                        </p:attrNameLst>
                                      </p:cBhvr>
                                      <p:tavLst>
                                        <p:tav tm="0">
                                          <p:val>
                                            <p:strVal val="#ppt_w*0.70"/>
                                          </p:val>
                                        </p:tav>
                                        <p:tav tm="100000">
                                          <p:val>
                                            <p:strVal val="#ppt_w"/>
                                          </p:val>
                                        </p:tav>
                                      </p:tavLst>
                                    </p:anim>
                                    <p:anim calcmode="lin" valueType="num">
                                      <p:cBhvr>
                                        <p:cTn id="43" dur="1000" fill="hold"/>
                                        <p:tgtEl>
                                          <p:spTgt spid="2">
                                            <p:txEl>
                                              <p:pRg st="12" end="12"/>
                                            </p:txEl>
                                          </p:spTgt>
                                        </p:tgtEl>
                                        <p:attrNameLst>
                                          <p:attrName>ppt_h</p:attrName>
                                        </p:attrNameLst>
                                      </p:cBhvr>
                                      <p:tavLst>
                                        <p:tav tm="0">
                                          <p:val>
                                            <p:strVal val="#ppt_h"/>
                                          </p:val>
                                        </p:tav>
                                        <p:tav tm="100000">
                                          <p:val>
                                            <p:strVal val="#ppt_h"/>
                                          </p:val>
                                        </p:tav>
                                      </p:tavLst>
                                    </p:anim>
                                    <p:animEffect transition="in" filter="fade">
                                      <p:cBhvr>
                                        <p:cTn id="44" dur="10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pPr algn="ctr"/>
            <a:r>
              <a:rPr lang="fr-FR" dirty="0" smtClean="0"/>
              <a:t>La progression retenue</a:t>
            </a:r>
            <a:br>
              <a:rPr lang="fr-FR" dirty="0" smtClean="0"/>
            </a:br>
            <a:r>
              <a:rPr lang="fr-FR" sz="4400" i="1" dirty="0" smtClean="0">
                <a:solidFill>
                  <a:srgbClr val="00B0F0"/>
                </a:solidFill>
              </a:rPr>
              <a:t> </a:t>
            </a:r>
            <a:r>
              <a:rPr lang="fr-FR" sz="4400" i="1" dirty="0" err="1" smtClean="0">
                <a:solidFill>
                  <a:srgbClr val="00B0F0"/>
                </a:solidFill>
              </a:rPr>
              <a:t>Lector</a:t>
            </a:r>
            <a:r>
              <a:rPr lang="fr-FR" sz="4400" i="1" dirty="0" smtClean="0">
                <a:solidFill>
                  <a:srgbClr val="00B0F0"/>
                </a:solidFill>
              </a:rPr>
              <a:t>-</a:t>
            </a:r>
            <a:r>
              <a:rPr lang="fr-FR" sz="4400" i="1" dirty="0" err="1" smtClean="0">
                <a:solidFill>
                  <a:srgbClr val="00B0F0"/>
                </a:solidFill>
              </a:rPr>
              <a:t>Lectrix</a:t>
            </a:r>
            <a:endParaRPr lang="fr-FR" dirty="0"/>
          </a:p>
        </p:txBody>
      </p:sp>
      <p:sp>
        <p:nvSpPr>
          <p:cNvPr id="5" name="Rectangle 4"/>
          <p:cNvSpPr/>
          <p:nvPr/>
        </p:nvSpPr>
        <p:spPr>
          <a:xfrm>
            <a:off x="611560" y="1720840"/>
            <a:ext cx="8280920" cy="3323987"/>
          </a:xfrm>
          <a:prstGeom prst="rect">
            <a:avLst/>
          </a:prstGeom>
        </p:spPr>
        <p:txBody>
          <a:bodyPr wrap="square">
            <a:spAutoFit/>
          </a:bodyPr>
          <a:lstStyle/>
          <a:p>
            <a:pPr indent="360363">
              <a:lnSpc>
                <a:spcPct val="150000"/>
              </a:lnSpc>
              <a:buFont typeface="Wingdings" pitchFamily="2" charset="2"/>
              <a:buChar char="§"/>
            </a:pPr>
            <a:r>
              <a:rPr lang="fr-FR" sz="2000" dirty="0" smtClean="0"/>
              <a:t>Apprendre à construire une représentation mentale</a:t>
            </a:r>
          </a:p>
          <a:p>
            <a:pPr indent="360363">
              <a:lnSpc>
                <a:spcPct val="150000"/>
              </a:lnSpc>
              <a:buFont typeface="Wingdings" pitchFamily="2" charset="2"/>
              <a:buChar char="§"/>
            </a:pPr>
            <a:r>
              <a:rPr lang="fr-FR" sz="2000" dirty="0" smtClean="0"/>
              <a:t>Lire, c’est traduire</a:t>
            </a:r>
          </a:p>
          <a:p>
            <a:pPr indent="360363">
              <a:lnSpc>
                <a:spcPct val="150000"/>
              </a:lnSpc>
              <a:buFont typeface="Wingdings" pitchFamily="2" charset="2"/>
              <a:buChar char="§"/>
            </a:pPr>
            <a:r>
              <a:rPr lang="fr-FR" sz="2000" dirty="0" smtClean="0"/>
              <a:t>Accroître sa flexibilité</a:t>
            </a:r>
          </a:p>
          <a:p>
            <a:pPr indent="360363">
              <a:lnSpc>
                <a:spcPct val="150000"/>
              </a:lnSpc>
              <a:buFont typeface="Wingdings" pitchFamily="2" charset="2"/>
              <a:buChar char="§"/>
            </a:pPr>
            <a:r>
              <a:rPr lang="fr-FR" sz="2000" dirty="0" smtClean="0"/>
              <a:t>Répondre à des questions : choisir ses stratégies</a:t>
            </a:r>
          </a:p>
          <a:p>
            <a:pPr indent="360363">
              <a:lnSpc>
                <a:spcPct val="150000"/>
              </a:lnSpc>
              <a:buFont typeface="Wingdings" pitchFamily="2" charset="2"/>
              <a:buChar char="§"/>
            </a:pPr>
            <a:r>
              <a:rPr lang="fr-FR" sz="2000" dirty="0" smtClean="0"/>
              <a:t>Répondre à des questions : justifier ses réponses</a:t>
            </a:r>
          </a:p>
          <a:p>
            <a:pPr indent="360363">
              <a:lnSpc>
                <a:spcPct val="150000"/>
              </a:lnSpc>
              <a:buFont typeface="Wingdings" pitchFamily="2" charset="2"/>
              <a:buChar char="§"/>
            </a:pPr>
            <a:r>
              <a:rPr lang="fr-FR" sz="2000" dirty="0" smtClean="0"/>
              <a:t>Lire entre les lignes : causes et conséquences</a:t>
            </a:r>
          </a:p>
          <a:p>
            <a:pPr indent="360363">
              <a:lnSpc>
                <a:spcPct val="150000"/>
              </a:lnSpc>
              <a:buFont typeface="Wingdings" pitchFamily="2" charset="2"/>
              <a:buChar char="§"/>
            </a:pPr>
            <a:r>
              <a:rPr lang="fr-FR" sz="2000" dirty="0" smtClean="0"/>
              <a:t>Lire entre les lignes : narrateur, personnages et dialogues</a:t>
            </a:r>
            <a:endParaRPr lang="fr-FR" sz="2000" dirty="0"/>
          </a:p>
        </p:txBody>
      </p:sp>
      <p:sp>
        <p:nvSpPr>
          <p:cNvPr id="6" name="Espace réservé du pied de page 5"/>
          <p:cNvSpPr>
            <a:spLocks noGrp="1"/>
          </p:cNvSpPr>
          <p:nvPr>
            <p:ph type="ftr" sz="quarter" idx="11"/>
          </p:nvPr>
        </p:nvSpPr>
        <p:spPr>
          <a:xfrm>
            <a:off x="4380072" y="6309320"/>
            <a:ext cx="4368392" cy="463749"/>
          </a:xfrm>
        </p:spPr>
        <p:txBody>
          <a:bodyPr/>
          <a:lstStyle/>
          <a:p>
            <a:r>
              <a:rPr kumimoji="0" lang="fr-FR" smtClean="0"/>
              <a:t>Equipe de circonscription de Meaux Villenoy 77</a:t>
            </a:r>
            <a:endParaRPr kumimoji="0"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3"/>
          <p:cNvSpPr txBox="1">
            <a:spLocks/>
          </p:cNvSpPr>
          <p:nvPr/>
        </p:nvSpPr>
        <p:spPr>
          <a:xfrm>
            <a:off x="611560" y="332656"/>
            <a:ext cx="8229600" cy="5746650"/>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fr-FR" dirty="0" smtClean="0">
                <a:effectLst/>
              </a:rPr>
              <a:t>Trop pressé de rejoindre son père, Pierre Colmar, 5 ans quitta sa mère et voulut traverser la rue. Un tramway l’écrasa.</a:t>
            </a:r>
            <a:br>
              <a:rPr lang="fr-FR" dirty="0" smtClean="0">
                <a:effectLst/>
              </a:rPr>
            </a:br>
            <a:endParaRPr lang="fr-FR" dirty="0"/>
          </a:p>
        </p:txBody>
      </p:sp>
      <p:sp>
        <p:nvSpPr>
          <p:cNvPr id="3" name="Espace réservé du pied de page 2"/>
          <p:cNvSpPr>
            <a:spLocks noGrp="1"/>
          </p:cNvSpPr>
          <p:nvPr>
            <p:ph type="ftr" sz="quarter" idx="11"/>
          </p:nvPr>
        </p:nvSpPr>
        <p:spPr>
          <a:xfrm>
            <a:off x="4380072" y="6381328"/>
            <a:ext cx="4440400" cy="391741"/>
          </a:xfrm>
        </p:spPr>
        <p:txBody>
          <a:bodyPr/>
          <a:lstStyle/>
          <a:p>
            <a:r>
              <a:rPr kumimoji="0" lang="fr-FR" dirty="0" smtClean="0"/>
              <a:t>Equipe de circonscription de Meaux Villenoy 77</a:t>
            </a:r>
            <a:endParaRPr kumimoji="0" lang="en-US" dirty="0"/>
          </a:p>
        </p:txBody>
      </p:sp>
    </p:spTree>
    <p:extLst>
      <p:ext uri="{BB962C8B-B14F-4D97-AF65-F5344CB8AC3E}">
        <p14:creationId xmlns:p14="http://schemas.microsoft.com/office/powerpoint/2010/main" xmlns="" val="2974066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3"/>
          <p:cNvSpPr>
            <a:spLocks noGrp="1"/>
          </p:cNvSpPr>
          <p:nvPr>
            <p:ph type="title"/>
          </p:nvPr>
        </p:nvSpPr>
        <p:spPr>
          <a:xfrm>
            <a:off x="457200" y="274638"/>
            <a:ext cx="8229600" cy="5962674"/>
          </a:xfrm>
        </p:spPr>
        <p:txBody>
          <a:bodyPr/>
          <a:lstStyle/>
          <a:p>
            <a:r>
              <a:rPr lang="fr-FR" dirty="0">
                <a:effectLst/>
              </a:rPr>
              <a:t>Plage Sainte-Anne (Finistère), </a:t>
            </a:r>
            <a:r>
              <a:rPr lang="fr-FR" i="1" dirty="0">
                <a:effectLst/>
              </a:rPr>
              <a:t>deux</a:t>
            </a:r>
            <a:r>
              <a:rPr lang="fr-FR" dirty="0">
                <a:effectLst/>
              </a:rPr>
              <a:t> baigneurs se noyaient. Un touriste s’élança. De sorte que M. Étienne dut sauver trois personnes.</a:t>
            </a:r>
            <a:br>
              <a:rPr lang="fr-FR" dirty="0">
                <a:effectLst/>
              </a:rPr>
            </a:br>
            <a:endParaRPr lang="fr-FR" dirty="0"/>
          </a:p>
        </p:txBody>
      </p:sp>
      <p:sp>
        <p:nvSpPr>
          <p:cNvPr id="3" name="Espace réservé du pied de page 2"/>
          <p:cNvSpPr>
            <a:spLocks noGrp="1"/>
          </p:cNvSpPr>
          <p:nvPr>
            <p:ph type="ftr" sz="quarter" idx="11"/>
          </p:nvPr>
        </p:nvSpPr>
        <p:spPr>
          <a:xfrm>
            <a:off x="4380072" y="6381328"/>
            <a:ext cx="4512408" cy="391741"/>
          </a:xfrm>
        </p:spPr>
        <p:txBody>
          <a:bodyPr/>
          <a:lstStyle/>
          <a:p>
            <a:r>
              <a:rPr kumimoji="0" lang="fr-FR" dirty="0" smtClean="0"/>
              <a:t>Equipe de circonscription de Meaux Villenoy 77</a:t>
            </a:r>
            <a:endParaRPr kumimoji="0" lang="en-US" dirty="0"/>
          </a:p>
        </p:txBody>
      </p:sp>
    </p:spTree>
    <p:extLst>
      <p:ext uri="{BB962C8B-B14F-4D97-AF65-F5344CB8AC3E}">
        <p14:creationId xmlns:p14="http://schemas.microsoft.com/office/powerpoint/2010/main" xmlns="" val="2129086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3"/>
          <p:cNvSpPr>
            <a:spLocks noGrp="1"/>
          </p:cNvSpPr>
          <p:nvPr>
            <p:ph type="title"/>
          </p:nvPr>
        </p:nvSpPr>
        <p:spPr>
          <a:xfrm>
            <a:off x="457200" y="274638"/>
            <a:ext cx="8229600" cy="5818658"/>
          </a:xfrm>
        </p:spPr>
        <p:txBody>
          <a:bodyPr>
            <a:normAutofit fontScale="90000"/>
          </a:bodyPr>
          <a:lstStyle/>
          <a:p>
            <a:r>
              <a:rPr lang="fr-FR" sz="2700" dirty="0">
                <a:effectLst/>
              </a:rPr>
              <a:t>Exercice n° 1</a:t>
            </a:r>
            <a:br>
              <a:rPr lang="fr-FR" sz="2700" dirty="0">
                <a:effectLst/>
              </a:rPr>
            </a:br>
            <a:r>
              <a:rPr lang="fr-FR" sz="2700" dirty="0">
                <a:effectLst/>
              </a:rPr>
              <a:t> </a:t>
            </a:r>
            <a:br>
              <a:rPr lang="fr-FR" sz="2700" dirty="0">
                <a:effectLst/>
              </a:rPr>
            </a:br>
            <a:r>
              <a:rPr lang="fr-FR" sz="2700" dirty="0">
                <a:effectLst/>
              </a:rPr>
              <a:t>Si tu as bien fait le film, tu peux répondre à ces deux questions de mémoire. </a:t>
            </a:r>
            <a:br>
              <a:rPr lang="fr-FR" sz="2700" dirty="0">
                <a:effectLst/>
              </a:rPr>
            </a:br>
            <a:r>
              <a:rPr lang="fr-FR" sz="2700" dirty="0">
                <a:effectLst/>
              </a:rPr>
              <a:t> </a:t>
            </a:r>
            <a:br>
              <a:rPr lang="fr-FR" sz="2700" dirty="0">
                <a:effectLst/>
              </a:rPr>
            </a:br>
            <a:r>
              <a:rPr lang="fr-FR" sz="2700" dirty="0">
                <a:effectLst/>
              </a:rPr>
              <a:t>1. Le touriste a-t-il réussi à sauver les deux baigneurs de la noyade ? </a:t>
            </a:r>
            <a:br>
              <a:rPr lang="fr-FR" sz="2700" dirty="0">
                <a:effectLst/>
              </a:rPr>
            </a:br>
            <a:r>
              <a:rPr lang="fr-FR" sz="2700" dirty="0" smtClean="0">
                <a:effectLst/>
              </a:rPr>
              <a:t>......................................................................................................................................................................</a:t>
            </a:r>
            <a:r>
              <a:rPr lang="fr-FR" sz="2700" dirty="0">
                <a:effectLst/>
              </a:rPr>
              <a:t/>
            </a:r>
            <a:br>
              <a:rPr lang="fr-FR" sz="2700" dirty="0">
                <a:effectLst/>
              </a:rPr>
            </a:br>
            <a:r>
              <a:rPr lang="fr-FR" sz="2700" dirty="0">
                <a:effectLst/>
              </a:rPr>
              <a:t> </a:t>
            </a:r>
            <a:br>
              <a:rPr lang="fr-FR" sz="2700" dirty="0">
                <a:effectLst/>
              </a:rPr>
            </a:br>
            <a:r>
              <a:rPr lang="fr-FR" sz="2700" dirty="0">
                <a:effectLst/>
              </a:rPr>
              <a:t>2. Qui est le meilleur nageur de l’histoire ? </a:t>
            </a:r>
            <a:br>
              <a:rPr lang="fr-FR" sz="2700" dirty="0">
                <a:effectLst/>
              </a:rPr>
            </a:br>
            <a:r>
              <a:rPr lang="fr-FR" sz="2700" dirty="0" smtClean="0">
                <a:effectLst/>
              </a:rPr>
              <a:t>......................................................................................................................................................................</a:t>
            </a:r>
            <a:r>
              <a:rPr lang="fr-FR" dirty="0">
                <a:effectLst/>
              </a:rPr>
              <a:t/>
            </a:r>
            <a:br>
              <a:rPr lang="fr-FR" dirty="0">
                <a:effectLst/>
              </a:rPr>
            </a:br>
            <a:endParaRPr lang="fr-FR" dirty="0"/>
          </a:p>
        </p:txBody>
      </p:sp>
      <p:sp>
        <p:nvSpPr>
          <p:cNvPr id="3" name="Espace réservé du pied de page 2"/>
          <p:cNvSpPr>
            <a:spLocks noGrp="1"/>
          </p:cNvSpPr>
          <p:nvPr>
            <p:ph type="ftr" sz="quarter" idx="11"/>
          </p:nvPr>
        </p:nvSpPr>
        <p:spPr>
          <a:xfrm>
            <a:off x="4380072" y="6453336"/>
            <a:ext cx="4440400" cy="319733"/>
          </a:xfrm>
        </p:spPr>
        <p:txBody>
          <a:bodyPr/>
          <a:lstStyle/>
          <a:p>
            <a:r>
              <a:rPr kumimoji="0" lang="fr-FR" dirty="0" smtClean="0"/>
              <a:t>Equipe de circonscription de Meaux Villenoy 77</a:t>
            </a:r>
            <a:endParaRPr kumimoji="0" lang="en-US" dirty="0"/>
          </a:p>
        </p:txBody>
      </p:sp>
    </p:spTree>
    <p:extLst>
      <p:ext uri="{BB962C8B-B14F-4D97-AF65-F5344CB8AC3E}">
        <p14:creationId xmlns:p14="http://schemas.microsoft.com/office/powerpoint/2010/main" xmlns="" val="2387462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3"/>
          <p:cNvSpPr>
            <a:spLocks noGrp="1"/>
          </p:cNvSpPr>
          <p:nvPr>
            <p:ph type="title"/>
          </p:nvPr>
        </p:nvSpPr>
        <p:spPr>
          <a:xfrm>
            <a:off x="457200" y="260648"/>
            <a:ext cx="8229600" cy="5904656"/>
          </a:xfrm>
        </p:spPr>
        <p:txBody>
          <a:bodyPr>
            <a:normAutofit fontScale="90000"/>
          </a:bodyPr>
          <a:lstStyle/>
          <a:p>
            <a:r>
              <a:rPr lang="fr-FR" sz="2600" dirty="0" smtClean="0">
                <a:effectLst/>
              </a:rPr>
              <a:t/>
            </a:r>
            <a:br>
              <a:rPr lang="fr-FR" sz="2600" dirty="0" smtClean="0">
                <a:effectLst/>
              </a:rPr>
            </a:br>
            <a:r>
              <a:rPr lang="fr-FR" sz="2600" dirty="0" smtClean="0">
                <a:effectLst/>
              </a:rPr>
              <a:t>Un </a:t>
            </a:r>
            <a:r>
              <a:rPr lang="fr-FR" sz="2600" dirty="0">
                <a:effectLst/>
              </a:rPr>
              <a:t>adolescent s’était introduit en plein jour chez sa voisine avec l’intention de lui voler son téléviseur. Mais la jeune femme est revenue du marché plus tôt que prévu en compagnie d’une amie, ce qui a contraint le voleur à se cacher à la hâte dans le grenier de la maison. Là, par une ouverture, il a assisté à une scène étonnante : les deux femmes ont commencé à préparer le repas en bavardant puis la propriétaire s’est absentée et son « amie » en a profité pour verser un poison violent dans la marmite avant de refuser l’invitation à déjeuner et de partir. Voyant que sa voisine allait passer à table, et de vie à trépas, le jeune voleur s’est mis à crier depuis le plafond pour la prévenir. Après vérification du contenu de la marmite, la police a arrêté l’empoisonneuse et la rescapée a offert au petit voleur le téléviseur qu’il convoitait.</a:t>
            </a:r>
            <a:r>
              <a:rPr lang="fr-FR" dirty="0">
                <a:effectLst/>
              </a:rPr>
              <a:t/>
            </a:r>
            <a:br>
              <a:rPr lang="fr-FR" dirty="0">
                <a:effectLst/>
              </a:rPr>
            </a:br>
            <a:endParaRPr lang="fr-FR" dirty="0"/>
          </a:p>
        </p:txBody>
      </p:sp>
      <p:sp>
        <p:nvSpPr>
          <p:cNvPr id="3" name="Espace réservé du pied de page 2"/>
          <p:cNvSpPr>
            <a:spLocks noGrp="1"/>
          </p:cNvSpPr>
          <p:nvPr>
            <p:ph type="ftr" sz="quarter" idx="11"/>
          </p:nvPr>
        </p:nvSpPr>
        <p:spPr>
          <a:xfrm>
            <a:off x="4380072" y="6525344"/>
            <a:ext cx="4296384" cy="247725"/>
          </a:xfrm>
        </p:spPr>
        <p:txBody>
          <a:bodyPr/>
          <a:lstStyle/>
          <a:p>
            <a:r>
              <a:rPr kumimoji="0" lang="fr-FR" dirty="0" smtClean="0"/>
              <a:t>Equipe de circonscription de Meaux Villenoy 77</a:t>
            </a:r>
            <a:endParaRPr kumimoji="0" lang="en-US" dirty="0"/>
          </a:p>
        </p:txBody>
      </p:sp>
    </p:spTree>
    <p:extLst>
      <p:ext uri="{BB962C8B-B14F-4D97-AF65-F5344CB8AC3E}">
        <p14:creationId xmlns:p14="http://schemas.microsoft.com/office/powerpoint/2010/main" xmlns="" val="23177283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3"/>
          <p:cNvSpPr>
            <a:spLocks noGrp="1"/>
          </p:cNvSpPr>
          <p:nvPr>
            <p:ph type="title"/>
          </p:nvPr>
        </p:nvSpPr>
        <p:spPr>
          <a:xfrm>
            <a:off x="457200" y="274638"/>
            <a:ext cx="8229600" cy="6034682"/>
          </a:xfrm>
        </p:spPr>
        <p:txBody>
          <a:bodyPr>
            <a:normAutofit fontScale="90000"/>
          </a:bodyPr>
          <a:lstStyle/>
          <a:p>
            <a:r>
              <a:rPr lang="fr-FR" sz="1800" dirty="0">
                <a:effectLst/>
              </a:rPr>
              <a:t>Exercice n° 2</a:t>
            </a:r>
            <a:br>
              <a:rPr lang="fr-FR" sz="1800" dirty="0">
                <a:effectLst/>
              </a:rPr>
            </a:br>
            <a:r>
              <a:rPr lang="fr-FR" sz="1800" dirty="0">
                <a:effectLst/>
              </a:rPr>
              <a:t> </a:t>
            </a:r>
            <a:br>
              <a:rPr lang="fr-FR" sz="1800" dirty="0">
                <a:effectLst/>
              </a:rPr>
            </a:br>
            <a:r>
              <a:rPr lang="fr-FR" sz="1800" dirty="0">
                <a:effectLst/>
              </a:rPr>
              <a:t>Dans une classe, on a demandé à des élèves de 12 ans de raconter ce fait divers. Voici 3 réponses : </a:t>
            </a:r>
            <a:br>
              <a:rPr lang="fr-FR" sz="1800" dirty="0">
                <a:effectLst/>
              </a:rPr>
            </a:br>
            <a:r>
              <a:rPr lang="fr-FR" sz="1800" dirty="0">
                <a:effectLst/>
              </a:rPr>
              <a:t> </a:t>
            </a:r>
            <a:br>
              <a:rPr lang="fr-FR" sz="1800" dirty="0">
                <a:effectLst/>
              </a:rPr>
            </a:br>
            <a:r>
              <a:rPr lang="fr-FR" sz="1800" dirty="0">
                <a:effectLst/>
              </a:rPr>
              <a:t>Élève A – Un adolescent s’est caché dans le grenier de la maison de sa voisine et il a volé son téléviseur pendant qu’elle s’était absentée pour aller au marché avec une amie. </a:t>
            </a:r>
            <a:br>
              <a:rPr lang="fr-FR" sz="1800" dirty="0">
                <a:effectLst/>
              </a:rPr>
            </a:br>
            <a:r>
              <a:rPr lang="fr-FR" sz="1800" dirty="0">
                <a:effectLst/>
              </a:rPr>
              <a:t> </a:t>
            </a:r>
            <a:br>
              <a:rPr lang="fr-FR" sz="1800" dirty="0">
                <a:effectLst/>
              </a:rPr>
            </a:br>
            <a:r>
              <a:rPr lang="fr-FR" sz="1800" dirty="0">
                <a:effectLst/>
              </a:rPr>
              <a:t>Élève B – Un jeune voleur a sauvé sa voisine de la mort après avoir assisté, depuis sa cachette, à la préparation </a:t>
            </a:r>
            <a:br>
              <a:rPr lang="fr-FR" sz="1800" dirty="0">
                <a:effectLst/>
              </a:rPr>
            </a:br>
            <a:r>
              <a:rPr lang="fr-FR" sz="1800" dirty="0">
                <a:effectLst/>
              </a:rPr>
              <a:t>d’une marmite empoisonnée. </a:t>
            </a:r>
            <a:br>
              <a:rPr lang="fr-FR" sz="1800" dirty="0">
                <a:effectLst/>
              </a:rPr>
            </a:br>
            <a:r>
              <a:rPr lang="fr-FR" sz="1800" dirty="0">
                <a:effectLst/>
              </a:rPr>
              <a:t> </a:t>
            </a:r>
            <a:br>
              <a:rPr lang="fr-FR" sz="1800" dirty="0">
                <a:effectLst/>
              </a:rPr>
            </a:br>
            <a:r>
              <a:rPr lang="fr-FR" sz="1800" dirty="0">
                <a:effectLst/>
              </a:rPr>
              <a:t>Élève C – Une jeune femme a offert un téléviseur à un voleur parce qu’il avait préparé un repas empoisonné à son </a:t>
            </a:r>
            <a:br>
              <a:rPr lang="fr-FR" sz="1800" dirty="0">
                <a:effectLst/>
              </a:rPr>
            </a:br>
            <a:r>
              <a:rPr lang="fr-FR" sz="1800" dirty="0">
                <a:effectLst/>
              </a:rPr>
              <a:t>« amie ». </a:t>
            </a:r>
            <a:r>
              <a:rPr lang="fr-FR" sz="1800" dirty="0" smtClean="0">
                <a:effectLst/>
              </a:rPr>
              <a:t/>
            </a:r>
            <a:br>
              <a:rPr lang="fr-FR" sz="1800" dirty="0" smtClean="0">
                <a:effectLst/>
              </a:rPr>
            </a:br>
            <a:r>
              <a:rPr lang="fr-FR" dirty="0">
                <a:effectLst/>
              </a:rPr>
              <a:t/>
            </a:r>
            <a:br>
              <a:rPr lang="fr-FR" dirty="0">
                <a:effectLst/>
              </a:rPr>
            </a:br>
            <a:r>
              <a:rPr lang="fr-FR" sz="1800" dirty="0">
                <a:effectLst/>
              </a:rPr>
              <a:t>1. Une seule réponse est juste : laquelle ? .................................................................................. </a:t>
            </a:r>
            <a:r>
              <a:rPr lang="fr-FR" sz="1800" dirty="0" smtClean="0">
                <a:effectLst/>
              </a:rPr>
              <a:t/>
            </a:r>
            <a:br>
              <a:rPr lang="fr-FR" sz="1800" dirty="0" smtClean="0">
                <a:effectLst/>
              </a:rPr>
            </a:br>
            <a:r>
              <a:rPr lang="fr-FR" sz="1800" dirty="0">
                <a:effectLst/>
              </a:rPr>
              <a:t/>
            </a:r>
            <a:br>
              <a:rPr lang="fr-FR" sz="1800" dirty="0">
                <a:effectLst/>
              </a:rPr>
            </a:br>
            <a:r>
              <a:rPr lang="fr-FR" sz="1800" dirty="0">
                <a:effectLst/>
              </a:rPr>
              <a:t>2. Pour les deux autres réponses, barre les informations fausses.</a:t>
            </a:r>
            <a:r>
              <a:rPr lang="fr-FR" dirty="0">
                <a:effectLst/>
              </a:rPr>
              <a:t/>
            </a:r>
            <a:br>
              <a:rPr lang="fr-FR" dirty="0">
                <a:effectLst/>
              </a:rPr>
            </a:br>
            <a:endParaRPr lang="fr-FR" dirty="0"/>
          </a:p>
        </p:txBody>
      </p:sp>
      <p:sp>
        <p:nvSpPr>
          <p:cNvPr id="3" name="Espace réservé du pied de page 2"/>
          <p:cNvSpPr>
            <a:spLocks noGrp="1"/>
          </p:cNvSpPr>
          <p:nvPr>
            <p:ph type="ftr" sz="quarter" idx="11"/>
          </p:nvPr>
        </p:nvSpPr>
        <p:spPr>
          <a:xfrm>
            <a:off x="4380072" y="6381328"/>
            <a:ext cx="4512408" cy="391741"/>
          </a:xfrm>
        </p:spPr>
        <p:txBody>
          <a:bodyPr/>
          <a:lstStyle/>
          <a:p>
            <a:r>
              <a:rPr kumimoji="0" lang="fr-FR" dirty="0" smtClean="0"/>
              <a:t>Equipe de circonscription de Meaux Villenoy 77</a:t>
            </a:r>
            <a:endParaRPr kumimoji="0" lang="en-US" dirty="0"/>
          </a:p>
        </p:txBody>
      </p:sp>
    </p:spTree>
    <p:extLst>
      <p:ext uri="{BB962C8B-B14F-4D97-AF65-F5344CB8AC3E}">
        <p14:creationId xmlns:p14="http://schemas.microsoft.com/office/powerpoint/2010/main" xmlns="" val="467956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smtClean="0"/>
              <a:t>On vous a présenté une première séance de travail…</a:t>
            </a:r>
          </a:p>
          <a:p>
            <a:endParaRPr lang="fr-FR" dirty="0" smtClean="0"/>
          </a:p>
          <a:p>
            <a:r>
              <a:rPr lang="fr-FR" dirty="0" smtClean="0"/>
              <a:t>Pourriez vous préparer la séance suivante en veillant à :</a:t>
            </a:r>
          </a:p>
          <a:p>
            <a:pPr lvl="2"/>
            <a:r>
              <a:rPr lang="fr-FR" sz="2800" dirty="0" smtClean="0"/>
              <a:t>Identifier les difficultés des élèves</a:t>
            </a:r>
          </a:p>
          <a:p>
            <a:pPr lvl="2"/>
            <a:r>
              <a:rPr lang="fr-FR" sz="2800" dirty="0" smtClean="0"/>
              <a:t>Proposer les aménagements à effectuer, nécessaires</a:t>
            </a:r>
            <a:endParaRPr lang="fr-FR" sz="2800" dirty="0"/>
          </a:p>
          <a:p>
            <a:pPr lvl="2" algn="ctr">
              <a:buNone/>
            </a:pPr>
            <a:r>
              <a:rPr lang="fr-FR" sz="3200" b="1" dirty="0" smtClean="0"/>
              <a:t>?</a:t>
            </a:r>
          </a:p>
        </p:txBody>
      </p:sp>
      <p:sp>
        <p:nvSpPr>
          <p:cNvPr id="3" name="Titre 2"/>
          <p:cNvSpPr>
            <a:spLocks noGrp="1"/>
          </p:cNvSpPr>
          <p:nvPr>
            <p:ph type="title"/>
          </p:nvPr>
        </p:nvSpPr>
        <p:spPr/>
        <p:txBody>
          <a:bodyPr/>
          <a:lstStyle/>
          <a:p>
            <a:pPr algn="ctr"/>
            <a:r>
              <a:rPr lang="fr-FR" dirty="0" smtClean="0"/>
              <a:t>Travaux pratiques </a:t>
            </a:r>
            <a:endParaRPr lang="fr-FR" dirty="0"/>
          </a:p>
        </p:txBody>
      </p:sp>
      <p:sp>
        <p:nvSpPr>
          <p:cNvPr id="4" name="Espace réservé du pied de page 3"/>
          <p:cNvSpPr>
            <a:spLocks noGrp="1"/>
          </p:cNvSpPr>
          <p:nvPr>
            <p:ph type="ftr" sz="quarter" idx="11"/>
          </p:nvPr>
        </p:nvSpPr>
        <p:spPr>
          <a:xfrm>
            <a:off x="4380072" y="6381328"/>
            <a:ext cx="4440400" cy="391741"/>
          </a:xfrm>
        </p:spPr>
        <p:txBody>
          <a:bodyPr/>
          <a:lstStyle/>
          <a:p>
            <a:r>
              <a:rPr kumimoji="0" lang="fr-FR" dirty="0" smtClean="0"/>
              <a:t>Equipe de circonscription de Meaux Villenoy 77</a:t>
            </a:r>
            <a:endParaRPr kumimoji="0"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ctr"/>
            <a:r>
              <a:rPr lang="fr-FR" dirty="0" smtClean="0"/>
              <a:t>Mise en commun/ Synthèse</a:t>
            </a:r>
            <a:endParaRPr lang="fr-FR" dirty="0"/>
          </a:p>
        </p:txBody>
      </p:sp>
      <p:sp>
        <p:nvSpPr>
          <p:cNvPr id="5" name="Espace réservé du pied de page 4"/>
          <p:cNvSpPr>
            <a:spLocks noGrp="1"/>
          </p:cNvSpPr>
          <p:nvPr>
            <p:ph type="ftr" sz="quarter" idx="11"/>
          </p:nvPr>
        </p:nvSpPr>
        <p:spPr>
          <a:xfrm>
            <a:off x="4380072" y="6381328"/>
            <a:ext cx="4512408" cy="391741"/>
          </a:xfrm>
        </p:spPr>
        <p:txBody>
          <a:bodyPr/>
          <a:lstStyle/>
          <a:p>
            <a:r>
              <a:rPr kumimoji="0" lang="fr-FR" dirty="0" smtClean="0"/>
              <a:t>Equipe de circonscription de Meaux Villenoy 77</a:t>
            </a:r>
            <a:endParaRPr kumimoji="0" lang="en-US" dirty="0"/>
          </a:p>
        </p:txBody>
      </p:sp>
      <p:sp>
        <p:nvSpPr>
          <p:cNvPr id="7" name="Espace réservé du contenu 6"/>
          <p:cNvSpPr>
            <a:spLocks noGrp="1"/>
          </p:cNvSpPr>
          <p:nvPr>
            <p:ph idx="1"/>
          </p:nvPr>
        </p:nvSpPr>
        <p:spPr>
          <a:xfrm>
            <a:off x="457200" y="1052736"/>
            <a:ext cx="8229600" cy="5256584"/>
          </a:xfrm>
        </p:spPr>
        <p:style>
          <a:lnRef idx="1">
            <a:schemeClr val="accent1"/>
          </a:lnRef>
          <a:fillRef idx="2">
            <a:schemeClr val="accent1"/>
          </a:fillRef>
          <a:effectRef idx="1">
            <a:schemeClr val="accent1"/>
          </a:effectRef>
          <a:fontRef idx="minor">
            <a:schemeClr val="dk1"/>
          </a:fontRef>
        </p:style>
        <p:txBody>
          <a:bodyPr>
            <a:normAutofit fontScale="25000" lnSpcReduction="20000"/>
          </a:bodyPr>
          <a:lstStyle/>
          <a:p>
            <a:r>
              <a:rPr lang="fr-FR" sz="4000" b="1" dirty="0" smtClean="0"/>
              <a:t>Difficultés et Adaptations apportées</a:t>
            </a:r>
            <a:endParaRPr lang="fr-FR" sz="4000" dirty="0" smtClean="0"/>
          </a:p>
          <a:p>
            <a:r>
              <a:rPr lang="fr-FR" sz="4000" dirty="0" smtClean="0"/>
              <a:t>Questions qui mettent les enfants en difficulté : </a:t>
            </a:r>
          </a:p>
          <a:p>
            <a:r>
              <a:rPr lang="fr-FR" sz="4000" dirty="0" smtClean="0"/>
              <a:t>qui est là? À l'auberge, au cirque?</a:t>
            </a:r>
          </a:p>
          <a:p>
            <a:r>
              <a:rPr lang="fr-FR" sz="4000" dirty="0" smtClean="0"/>
              <a:t>Qui est le ON?</a:t>
            </a:r>
            <a:br>
              <a:rPr lang="fr-FR" sz="4000" dirty="0" smtClean="0"/>
            </a:br>
            <a:r>
              <a:rPr lang="fr-FR" sz="4000" dirty="0" smtClean="0">
                <a:sym typeface="Wingdings"/>
              </a:rPr>
              <a:t> </a:t>
            </a:r>
            <a:r>
              <a:rPr lang="fr-FR" sz="4000" dirty="0" smtClean="0"/>
              <a:t>Repréciser, discuter avec les élèves pour les faire justifier</a:t>
            </a:r>
          </a:p>
          <a:p>
            <a:endParaRPr lang="fr-FR" sz="4000" dirty="0" smtClean="0"/>
          </a:p>
          <a:p>
            <a:r>
              <a:rPr lang="fr-FR" sz="4000" dirty="0" smtClean="0"/>
              <a:t>Travail sur le lexique</a:t>
            </a:r>
          </a:p>
          <a:p>
            <a:r>
              <a:rPr lang="fr-FR" sz="4000" dirty="0" smtClean="0"/>
              <a:t>Définition du mot EMOTION</a:t>
            </a:r>
          </a:p>
          <a:p>
            <a:r>
              <a:rPr lang="fr-FR" sz="4000" dirty="0" smtClean="0">
                <a:sym typeface="Wingdings"/>
              </a:rPr>
              <a:t> </a:t>
            </a:r>
            <a:r>
              <a:rPr lang="fr-FR" sz="4000" dirty="0" smtClean="0"/>
              <a:t>Le définir</a:t>
            </a:r>
          </a:p>
          <a:p>
            <a:endParaRPr lang="fr-FR" sz="4000" dirty="0" smtClean="0"/>
          </a:p>
          <a:p>
            <a:r>
              <a:rPr lang="fr-FR" sz="4000" dirty="0" smtClean="0"/>
              <a:t>Longueur et densité de la séquence</a:t>
            </a:r>
          </a:p>
          <a:p>
            <a:r>
              <a:rPr lang="fr-FR" sz="4000" dirty="0" smtClean="0">
                <a:sym typeface="Wingdings"/>
              </a:rPr>
              <a:t> </a:t>
            </a:r>
            <a:r>
              <a:rPr lang="fr-FR" sz="4000" dirty="0" smtClean="0"/>
              <a:t>Couper en plusieurs séances (Comprendre le vocabulaire/ Comprendre le passage du présent au passé/ d'une auberge à un cirque)</a:t>
            </a:r>
          </a:p>
          <a:p>
            <a:r>
              <a:rPr lang="fr-FR" sz="4000" dirty="0" smtClean="0"/>
              <a:t>Il faut prendre le temps de construire les choses</a:t>
            </a:r>
          </a:p>
          <a:p>
            <a:r>
              <a:rPr lang="fr-FR" sz="4000" dirty="0" smtClean="0"/>
              <a:t>Le travail à l'oral peut être long</a:t>
            </a:r>
          </a:p>
          <a:p>
            <a:r>
              <a:rPr lang="fr-FR" sz="4000" dirty="0" smtClean="0"/>
              <a:t>Mise en place d'une différenciation nécessaire et obligatoire</a:t>
            </a:r>
          </a:p>
          <a:p>
            <a:r>
              <a:rPr lang="fr-FR" sz="4000" dirty="0" smtClean="0"/>
              <a:t>Faire expliciter par les bons </a:t>
            </a:r>
            <a:r>
              <a:rPr lang="fr-FR" sz="4000" dirty="0" err="1" smtClean="0"/>
              <a:t>compreneurs</a:t>
            </a:r>
            <a:r>
              <a:rPr lang="fr-FR" sz="4000" dirty="0" smtClean="0"/>
              <a:t>, pour qu’ils donnent des procédures, des stratégies…attitude positive car on est dans l'échange</a:t>
            </a:r>
          </a:p>
          <a:p>
            <a:r>
              <a:rPr lang="fr-FR" sz="4000" dirty="0" smtClean="0"/>
              <a:t>Le fait de travailler à l'oral met en avant d'autres élèves. Echanger sur les représentations mentales</a:t>
            </a:r>
          </a:p>
          <a:p>
            <a:endParaRPr lang="fr-FR" sz="4000" dirty="0" smtClean="0"/>
          </a:p>
          <a:p>
            <a:r>
              <a:rPr lang="fr-FR" sz="4000" b="1" dirty="0" smtClean="0"/>
              <a:t>Difficultés lexicales</a:t>
            </a:r>
          </a:p>
          <a:p>
            <a:r>
              <a:rPr lang="fr-FR" sz="4000" dirty="0" smtClean="0">
                <a:sym typeface="Wingdings"/>
              </a:rPr>
              <a:t></a:t>
            </a:r>
            <a:r>
              <a:rPr lang="fr-FR" sz="4000" dirty="0" smtClean="0"/>
              <a:t>Couper en 2 la séance</a:t>
            </a:r>
          </a:p>
          <a:p>
            <a:r>
              <a:rPr lang="fr-FR" sz="4000" dirty="0" smtClean="0"/>
              <a:t>Situer la Norvège sur une carte</a:t>
            </a:r>
          </a:p>
          <a:p>
            <a:r>
              <a:rPr lang="fr-FR" sz="4000" dirty="0" smtClean="0"/>
              <a:t>Mise en scène pour mieux comprendre</a:t>
            </a:r>
          </a:p>
          <a:p>
            <a:r>
              <a:rPr lang="fr-FR" sz="4000" dirty="0" smtClean="0"/>
              <a:t>Lecture en 2 temps : écoute pour mieux comprendre: Travail sur les lieux, avec des photos en amont:</a:t>
            </a:r>
          </a:p>
          <a:p>
            <a:r>
              <a:rPr lang="fr-FR" sz="4000" dirty="0" smtClean="0"/>
              <a:t>TRAVAIL DE LA MEMOIRE</a:t>
            </a:r>
          </a:p>
          <a:p>
            <a:r>
              <a:rPr lang="fr-FR" sz="4000" dirty="0" smtClean="0"/>
              <a:t>Faire le retour image par image en mettant en avant ce qui est important</a:t>
            </a:r>
          </a:p>
          <a:p>
            <a:pPr>
              <a:buNone/>
            </a:pPr>
            <a:endParaRPr lang="fr-FR" sz="4000" dirty="0" smtClean="0"/>
          </a:p>
          <a:p>
            <a:r>
              <a:rPr lang="fr-FR" sz="4000" dirty="0" smtClean="0"/>
              <a:t>Ne pas mettre de côtés les enseignements culturels car aide à mise en place de l'image mentale</a:t>
            </a:r>
          </a:p>
          <a:p>
            <a:r>
              <a:rPr lang="fr-FR" sz="4000" dirty="0" smtClean="0"/>
              <a:t>Le travail de textes littéraires va aider à créer un univers/ travail sur le double sens / mise en évidence du sens caché.</a:t>
            </a:r>
          </a:p>
          <a:p>
            <a:r>
              <a:rPr lang="fr-FR" sz="4000" dirty="0" smtClean="0"/>
              <a:t>Le dessin de profil</a:t>
            </a:r>
          </a:p>
          <a:p>
            <a:endParaRPr lang="fr-FR" sz="4000" dirty="0" smtClean="0"/>
          </a:p>
          <a:p>
            <a:r>
              <a:rPr lang="fr-FR" sz="4000" dirty="0" smtClean="0"/>
              <a:t/>
            </a:r>
            <a:br>
              <a:rPr lang="fr-FR" sz="4000" dirty="0" smtClean="0"/>
            </a:br>
            <a:endParaRPr lang="fr-FR" sz="4000" dirty="0" smtClean="0"/>
          </a:p>
          <a:p>
            <a:r>
              <a:rPr lang="fr-FR" dirty="0" smtClean="0"/>
              <a:t/>
            </a:r>
            <a:br>
              <a:rPr lang="fr-FR" dirty="0" smtClean="0"/>
            </a:br>
            <a:endParaRPr lang="fr-FR" dirty="0"/>
          </a:p>
        </p:txBody>
      </p:sp>
      <p:sp>
        <p:nvSpPr>
          <p:cNvPr id="8" name="Rectangle 7"/>
          <p:cNvSpPr/>
          <p:nvPr/>
        </p:nvSpPr>
        <p:spPr>
          <a:xfrm>
            <a:off x="323528" y="1052736"/>
            <a:ext cx="8496944" cy="5328592"/>
          </a:xfrm>
          <a:prstGeom prst="rect">
            <a:avLst/>
          </a:prstGeom>
          <a:noFill/>
          <a:ln w="12700"/>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11560" y="2204865"/>
            <a:ext cx="8229600" cy="4896543"/>
          </a:xfrm>
        </p:spPr>
        <p:txBody>
          <a:bodyPr>
            <a:normAutofit/>
          </a:bodyPr>
          <a:lstStyle/>
          <a:p>
            <a:pPr lvl="1" algn="just"/>
            <a:r>
              <a:rPr lang="fr-FR" sz="2000" dirty="0" smtClean="0"/>
              <a:t>Les résultats des élèves français sont surreprésentés dans le groupe le plus faible, et sous représentés dans le groupe de plus haut niveau</a:t>
            </a:r>
          </a:p>
          <a:p>
            <a:pPr lvl="1" algn="just"/>
            <a:r>
              <a:rPr lang="fr-FR" sz="2000" dirty="0" smtClean="0"/>
              <a:t>En France, la compréhension est souvent évaluée mais fait rarement l’objet d’un enseignement spécifique.</a:t>
            </a:r>
          </a:p>
          <a:p>
            <a:pPr lvl="1" algn="just"/>
            <a:r>
              <a:rPr lang="fr-FR" sz="2000" dirty="0" smtClean="0"/>
              <a:t>Orientée sur la compréhension explicite au dépend de la compréhension  implicite.</a:t>
            </a:r>
          </a:p>
          <a:p>
            <a:pPr lvl="1" algn="just"/>
            <a:r>
              <a:rPr lang="fr-FR" sz="2000" dirty="0" smtClean="0"/>
              <a:t>Les enseignants manquent d’outils et de supports</a:t>
            </a:r>
          </a:p>
          <a:p>
            <a:pPr>
              <a:buNone/>
            </a:pPr>
            <a:endParaRPr lang="fr-FR" sz="2400" dirty="0"/>
          </a:p>
        </p:txBody>
      </p:sp>
      <p:sp>
        <p:nvSpPr>
          <p:cNvPr id="3" name="Titre 2"/>
          <p:cNvSpPr>
            <a:spLocks noGrp="1"/>
          </p:cNvSpPr>
          <p:nvPr>
            <p:ph type="title"/>
          </p:nvPr>
        </p:nvSpPr>
        <p:spPr>
          <a:xfrm>
            <a:off x="457200" y="274638"/>
            <a:ext cx="8229600" cy="850106"/>
          </a:xfrm>
        </p:spPr>
        <p:txBody>
          <a:bodyPr>
            <a:normAutofit/>
          </a:bodyPr>
          <a:lstStyle/>
          <a:p>
            <a:pPr algn="ctr"/>
            <a:r>
              <a:rPr lang="fr-FR" sz="3600" dirty="0" smtClean="0"/>
              <a:t>Des constats</a:t>
            </a:r>
            <a:endParaRPr lang="fr-FR" sz="3600" dirty="0"/>
          </a:p>
        </p:txBody>
      </p:sp>
      <p:sp>
        <p:nvSpPr>
          <p:cNvPr id="6" name="Rectangle 5"/>
          <p:cNvSpPr/>
          <p:nvPr/>
        </p:nvSpPr>
        <p:spPr>
          <a:xfrm>
            <a:off x="899592" y="1124744"/>
            <a:ext cx="6840760" cy="769441"/>
          </a:xfrm>
          <a:prstGeom prst="rect">
            <a:avLst/>
          </a:prstGeom>
        </p:spPr>
        <p:txBody>
          <a:bodyPr wrap="square">
            <a:spAutoFit/>
          </a:bodyPr>
          <a:lstStyle/>
          <a:p>
            <a:pPr algn="just"/>
            <a:r>
              <a:rPr lang="fr-FR" sz="2200" dirty="0" smtClean="0"/>
              <a:t>Ce que nous disent les études (PISA 2010, PIRLS 2011, Inspection Générale, Chercheurs…</a:t>
            </a:r>
            <a:endParaRPr lang="fr-FR" sz="2200" dirty="0"/>
          </a:p>
        </p:txBody>
      </p:sp>
      <p:sp>
        <p:nvSpPr>
          <p:cNvPr id="5" name="Espace réservé du pied de page 4"/>
          <p:cNvSpPr>
            <a:spLocks noGrp="1"/>
          </p:cNvSpPr>
          <p:nvPr>
            <p:ph type="ftr" sz="quarter" idx="11"/>
          </p:nvPr>
        </p:nvSpPr>
        <p:spPr>
          <a:xfrm>
            <a:off x="4380072" y="6453336"/>
            <a:ext cx="4296384" cy="319733"/>
          </a:xfrm>
        </p:spPr>
        <p:txBody>
          <a:bodyPr/>
          <a:lstStyle/>
          <a:p>
            <a:r>
              <a:rPr kumimoji="0" lang="fr-FR" dirty="0" smtClean="0"/>
              <a:t>Equipe de circonscription de Meaux Villenoy 77</a:t>
            </a:r>
            <a:endParaRPr kumimoji="0"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ox(i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ox(i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ox(in)">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67544" y="2060848"/>
            <a:ext cx="8229600" cy="1143000"/>
          </a:xfrm>
        </p:spPr>
        <p:txBody>
          <a:bodyPr/>
          <a:lstStyle/>
          <a:p>
            <a:pPr algn="ctr"/>
            <a:r>
              <a:rPr lang="fr-FR" dirty="0" smtClean="0"/>
              <a:t>Pour conclure…</a:t>
            </a:r>
            <a:endParaRPr lang="fr-FR" dirty="0"/>
          </a:p>
        </p:txBody>
      </p:sp>
      <p:sp>
        <p:nvSpPr>
          <p:cNvPr id="4" name="Espace réservé du pied de page 3"/>
          <p:cNvSpPr>
            <a:spLocks noGrp="1"/>
          </p:cNvSpPr>
          <p:nvPr>
            <p:ph type="ftr" sz="quarter" idx="11"/>
          </p:nvPr>
        </p:nvSpPr>
        <p:spPr/>
        <p:txBody>
          <a:bodyPr/>
          <a:lstStyle/>
          <a:p>
            <a:r>
              <a:rPr kumimoji="0" lang="fr-FR" smtClean="0"/>
              <a:t>Equipe de circonscription de Meaux Villenoy 77</a:t>
            </a:r>
            <a:endParaRPr kumimoji="0"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10000"/>
          </a:bodyPr>
          <a:lstStyle/>
          <a:p>
            <a:pPr algn="just"/>
            <a:r>
              <a:rPr lang="fr-FR" b="1" u="sng" dirty="0" smtClean="0">
                <a:solidFill>
                  <a:srgbClr val="0070C0"/>
                </a:solidFill>
              </a:rPr>
              <a:t>Les habiletés nécessaires </a:t>
            </a:r>
            <a:r>
              <a:rPr lang="fr-FR" dirty="0" smtClean="0"/>
              <a:t>:</a:t>
            </a:r>
          </a:p>
          <a:p>
            <a:pPr algn="just">
              <a:buFontTx/>
              <a:buChar char="-"/>
            </a:pPr>
            <a:r>
              <a:rPr lang="fr-FR" dirty="0" smtClean="0"/>
              <a:t>Compétences de décodage </a:t>
            </a:r>
            <a:r>
              <a:rPr lang="fr-FR" sz="2200" i="1" dirty="0" smtClean="0"/>
              <a:t>(leur maîtrise allège la charge cognitive des élèves qui peuvent se concentrer sur le sens)</a:t>
            </a:r>
          </a:p>
          <a:p>
            <a:pPr algn="just">
              <a:buFontTx/>
              <a:buChar char="-"/>
            </a:pPr>
            <a:r>
              <a:rPr lang="fr-FR" dirty="0" smtClean="0"/>
              <a:t>Compétences linguistiques </a:t>
            </a:r>
            <a:r>
              <a:rPr lang="fr-FR" sz="2200" i="1" dirty="0" smtClean="0"/>
              <a:t>(syntaxe, lexique)</a:t>
            </a:r>
          </a:p>
          <a:p>
            <a:pPr algn="just">
              <a:buFontTx/>
              <a:buChar char="-"/>
            </a:pPr>
            <a:r>
              <a:rPr lang="fr-FR" dirty="0" smtClean="0"/>
              <a:t>Compétences textuelles </a:t>
            </a:r>
            <a:r>
              <a:rPr lang="fr-FR" sz="2200" i="1" dirty="0" smtClean="0"/>
              <a:t>(genre du texte, énonciation, ponctuation, cohésion (anaphores et connecteurs logiques et temporels)</a:t>
            </a:r>
          </a:p>
          <a:p>
            <a:pPr algn="just">
              <a:buFontTx/>
              <a:buChar char="-"/>
            </a:pPr>
            <a:r>
              <a:rPr lang="fr-FR" dirty="0" smtClean="0"/>
              <a:t>Connaissances référentielles </a:t>
            </a:r>
            <a:r>
              <a:rPr lang="fr-FR" sz="2200" i="1" dirty="0" smtClean="0"/>
              <a:t>(connaissances du monde, connaissances pragmatiques, connaissances culturelles).</a:t>
            </a:r>
          </a:p>
          <a:p>
            <a:pPr algn="just">
              <a:buFontTx/>
              <a:buChar char="-"/>
            </a:pPr>
            <a:r>
              <a:rPr lang="fr-FR" dirty="0" smtClean="0"/>
              <a:t>Compétences stratégiques (</a:t>
            </a:r>
            <a:r>
              <a:rPr lang="fr-FR" sz="2200" i="1" dirty="0" smtClean="0"/>
              <a:t>régulation ,contrôle, métacognition)</a:t>
            </a:r>
          </a:p>
          <a:p>
            <a:pPr algn="just">
              <a:buFontTx/>
              <a:buChar char="-"/>
            </a:pPr>
            <a:endParaRPr lang="fr-FR" dirty="0" smtClean="0"/>
          </a:p>
          <a:p>
            <a:pPr algn="just">
              <a:buFontTx/>
              <a:buChar char="-"/>
            </a:pPr>
            <a:endParaRPr lang="fr-FR" dirty="0"/>
          </a:p>
        </p:txBody>
      </p:sp>
      <p:sp>
        <p:nvSpPr>
          <p:cNvPr id="3" name="Titre 2"/>
          <p:cNvSpPr>
            <a:spLocks noGrp="1"/>
          </p:cNvSpPr>
          <p:nvPr>
            <p:ph type="title"/>
          </p:nvPr>
        </p:nvSpPr>
        <p:spPr/>
        <p:txBody>
          <a:bodyPr>
            <a:normAutofit fontScale="90000"/>
          </a:bodyPr>
          <a:lstStyle/>
          <a:p>
            <a:r>
              <a:rPr lang="fr-FR" dirty="0" smtClean="0"/>
              <a:t>La compréhension de textes écrits</a:t>
            </a:r>
            <a:endParaRPr lang="fr-FR" dirty="0"/>
          </a:p>
        </p:txBody>
      </p:sp>
      <p:sp>
        <p:nvSpPr>
          <p:cNvPr id="4" name="Espace réservé du pied de page 3"/>
          <p:cNvSpPr>
            <a:spLocks noGrp="1"/>
          </p:cNvSpPr>
          <p:nvPr>
            <p:ph type="ftr" sz="quarter" idx="11"/>
          </p:nvPr>
        </p:nvSpPr>
        <p:spPr/>
        <p:txBody>
          <a:bodyPr/>
          <a:lstStyle/>
          <a:p>
            <a:r>
              <a:rPr kumimoji="0" lang="fr-FR" smtClean="0"/>
              <a:t>Equipe de circonscription de Meaux Villenoy 77</a:t>
            </a:r>
            <a:endParaRPr kumimoji="0"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2">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ppt_w</p:attrName>
                                        </p:attrNameLst>
                                      </p:cBhvr>
                                      <p:tavLst>
                                        <p:tav tm="0">
                                          <p:val>
                                            <p:strVal val="#ppt_w*0.70"/>
                                          </p:val>
                                        </p:tav>
                                        <p:tav tm="100000">
                                          <p:val>
                                            <p:strVal val="#ppt_w"/>
                                          </p:val>
                                        </p:tav>
                                      </p:tavLst>
                                    </p:anim>
                                    <p:anim calcmode="lin" valueType="num">
                                      <p:cBhvr>
                                        <p:cTn id="22" dur="1000" fill="hold"/>
                                        <p:tgtEl>
                                          <p:spTgt spid="2">
                                            <p:txEl>
                                              <p:pRg st="3" end="3"/>
                                            </p:txEl>
                                          </p:spTgt>
                                        </p:tgtEl>
                                        <p:attrNameLst>
                                          <p:attrName>ppt_h</p:attrName>
                                        </p:attrNameLst>
                                      </p:cBhvr>
                                      <p:tavLst>
                                        <p:tav tm="0">
                                          <p:val>
                                            <p:strVal val="#ppt_h"/>
                                          </p:val>
                                        </p:tav>
                                        <p:tav tm="100000">
                                          <p:val>
                                            <p:strVal val="#ppt_h"/>
                                          </p:val>
                                        </p:tav>
                                      </p:tavLst>
                                    </p:anim>
                                    <p:animEffect transition="in" filter="fade">
                                      <p:cBhvr>
                                        <p:cTn id="23" dur="1000"/>
                                        <p:tgtEl>
                                          <p:spTgt spid="2">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 calcmode="lin" valueType="num">
                                      <p:cBhvr>
                                        <p:cTn id="28" dur="1000" fill="hold"/>
                                        <p:tgtEl>
                                          <p:spTgt spid="2">
                                            <p:txEl>
                                              <p:pRg st="4" end="4"/>
                                            </p:txEl>
                                          </p:spTgt>
                                        </p:tgtEl>
                                        <p:attrNameLst>
                                          <p:attrName>ppt_w</p:attrName>
                                        </p:attrNameLst>
                                      </p:cBhvr>
                                      <p:tavLst>
                                        <p:tav tm="0">
                                          <p:val>
                                            <p:strVal val="#ppt_w*0.70"/>
                                          </p:val>
                                        </p:tav>
                                        <p:tav tm="100000">
                                          <p:val>
                                            <p:strVal val="#ppt_w"/>
                                          </p:val>
                                        </p:tav>
                                      </p:tavLst>
                                    </p:anim>
                                    <p:anim calcmode="lin" valueType="num">
                                      <p:cBhvr>
                                        <p:cTn id="29" dur="1000" fill="hold"/>
                                        <p:tgtEl>
                                          <p:spTgt spid="2">
                                            <p:txEl>
                                              <p:pRg st="4" end="4"/>
                                            </p:txEl>
                                          </p:spTgt>
                                        </p:tgtEl>
                                        <p:attrNameLst>
                                          <p:attrName>ppt_h</p:attrName>
                                        </p:attrNameLst>
                                      </p:cBhvr>
                                      <p:tavLst>
                                        <p:tav tm="0">
                                          <p:val>
                                            <p:strVal val="#ppt_h"/>
                                          </p:val>
                                        </p:tav>
                                        <p:tav tm="100000">
                                          <p:val>
                                            <p:strVal val="#ppt_h"/>
                                          </p:val>
                                        </p:tav>
                                      </p:tavLst>
                                    </p:anim>
                                    <p:animEffect transition="in" filter="fade">
                                      <p:cBhvr>
                                        <p:cTn id="30" dur="1000"/>
                                        <p:tgtEl>
                                          <p:spTgt spid="2">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 calcmode="lin" valueType="num">
                                      <p:cBhvr>
                                        <p:cTn id="35" dur="1000" fill="hold"/>
                                        <p:tgtEl>
                                          <p:spTgt spid="2">
                                            <p:txEl>
                                              <p:pRg st="5" end="5"/>
                                            </p:txEl>
                                          </p:spTgt>
                                        </p:tgtEl>
                                        <p:attrNameLst>
                                          <p:attrName>ppt_w</p:attrName>
                                        </p:attrNameLst>
                                      </p:cBhvr>
                                      <p:tavLst>
                                        <p:tav tm="0">
                                          <p:val>
                                            <p:strVal val="#ppt_w*0.70"/>
                                          </p:val>
                                        </p:tav>
                                        <p:tav tm="100000">
                                          <p:val>
                                            <p:strVal val="#ppt_w"/>
                                          </p:val>
                                        </p:tav>
                                      </p:tavLst>
                                    </p:anim>
                                    <p:anim calcmode="lin" valueType="num">
                                      <p:cBhvr>
                                        <p:cTn id="36" dur="1000" fill="hold"/>
                                        <p:tgtEl>
                                          <p:spTgt spid="2">
                                            <p:txEl>
                                              <p:pRg st="5" end="5"/>
                                            </p:txEl>
                                          </p:spTgt>
                                        </p:tgtEl>
                                        <p:attrNameLst>
                                          <p:attrName>ppt_h</p:attrName>
                                        </p:attrNameLst>
                                      </p:cBhvr>
                                      <p:tavLst>
                                        <p:tav tm="0">
                                          <p:val>
                                            <p:strVal val="#ppt_h"/>
                                          </p:val>
                                        </p:tav>
                                        <p:tav tm="100000">
                                          <p:val>
                                            <p:strVal val="#ppt_h"/>
                                          </p:val>
                                        </p:tav>
                                      </p:tavLst>
                                    </p:anim>
                                    <p:animEffect transition="in" filter="fade">
                                      <p:cBhvr>
                                        <p:cTn id="37" dur="1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67544" y="908720"/>
          <a:ext cx="8229600" cy="5544617"/>
        </p:xfrm>
        <a:graphic>
          <a:graphicData uri="http://schemas.openxmlformats.org/drawingml/2006/table">
            <a:tbl>
              <a:tblPr firstRow="1" bandRow="1">
                <a:tableStyleId>{5C22544A-7EE6-4342-B048-85BDC9FD1C3A}</a:tableStyleId>
              </a:tblPr>
              <a:tblGrid>
                <a:gridCol w="2743200"/>
                <a:gridCol w="1371600"/>
                <a:gridCol w="1371600"/>
                <a:gridCol w="2743200"/>
              </a:tblGrid>
              <a:tr h="806290">
                <a:tc gridSpan="2">
                  <a:txBody>
                    <a:bodyPr/>
                    <a:lstStyle/>
                    <a:p>
                      <a:pPr algn="ctr"/>
                      <a:endParaRPr lang="fr-FR" sz="1100" b="0" i="1" dirty="0" smtClean="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endParaRPr lang="fr-FR" sz="1100" b="0" i="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80975">
                <a:tc gridSpan="4">
                  <a:txBody>
                    <a:bodyPr/>
                    <a:lstStyle/>
                    <a:p>
                      <a:pPr algn="ctr"/>
                      <a:endParaRPr lang="fr-FR" b="1" dirty="0" smtClean="0">
                        <a:solidFill>
                          <a:srgbClr val="0070C0"/>
                        </a:solidFill>
                      </a:endParaRPr>
                    </a:p>
                    <a:p>
                      <a:pPr algn="ctr"/>
                      <a:endParaRPr lang="fr-FR" b="1" dirty="0" smtClean="0">
                        <a:solidFill>
                          <a:srgbClr val="0070C0"/>
                        </a:solidFill>
                      </a:endParaRPr>
                    </a:p>
                    <a:p>
                      <a:pPr algn="ctr"/>
                      <a:endParaRPr lang="fr-FR" b="1" dirty="0" smtClean="0">
                        <a:solidFill>
                          <a:srgbClr val="0070C0"/>
                        </a:solidFill>
                      </a:endParaRPr>
                    </a:p>
                    <a:p>
                      <a:pPr algn="ctr"/>
                      <a:endParaRPr lang="fr-FR" b="1" dirty="0" smtClean="0">
                        <a:solidFill>
                          <a:srgbClr val="0070C0"/>
                        </a:solidFill>
                      </a:endParaRPr>
                    </a:p>
                    <a:p>
                      <a:pPr algn="ctr"/>
                      <a:endParaRPr lang="fr-FR" b="1" dirty="0" smtClean="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FR"/>
                    </a:p>
                  </a:txBody>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57352">
                <a:tc>
                  <a:txBody>
                    <a:bodyPr/>
                    <a:lstStyle/>
                    <a:p>
                      <a:pPr algn="ctr"/>
                      <a:endParaRPr lang="fr-FR" b="1" i="1" dirty="0" smtClean="0">
                        <a:solidFill>
                          <a:srgbClr val="0070C0"/>
                        </a:solidFill>
                      </a:endParaRPr>
                    </a:p>
                    <a:p>
                      <a:pPr algn="ctr"/>
                      <a:endParaRPr lang="fr-FR" b="1" i="1" dirty="0" smtClean="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endParaRPr lang="fr-FR" sz="1400" b="1" i="1" dirty="0" smtClean="0">
                        <a:solidFill>
                          <a:srgbClr val="0070C0"/>
                        </a:solidFill>
                      </a:endParaRPr>
                    </a:p>
                    <a:p>
                      <a:pPr algn="ctr"/>
                      <a:endParaRPr lang="fr-FR" sz="1600" b="1" i="1" dirty="0" smtClean="0">
                        <a:solidFill>
                          <a:srgbClr val="0070C0"/>
                        </a:solidFill>
                      </a:endParaRPr>
                    </a:p>
                    <a:p>
                      <a:pPr algn="ctr"/>
                      <a:endParaRPr lang="fr-FR" sz="1100" dirty="0" smtClean="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FR"/>
                    </a:p>
                  </a:txBody>
                  <a:tcPr/>
                </a:tc>
                <a:tc>
                  <a:txBody>
                    <a:bodyPr/>
                    <a:lstStyle/>
                    <a:p>
                      <a:pPr algn="ctr"/>
                      <a:endParaRPr lang="fr-FR" b="1" i="1" dirty="0" smtClean="0">
                        <a:solidFill>
                          <a:srgbClr val="0070C0"/>
                        </a:solidFill>
                      </a:endParaRPr>
                    </a:p>
                    <a:p>
                      <a:pPr algn="ctr"/>
                      <a:endParaRPr lang="fr-FR" b="1" i="1" dirty="0" smtClean="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3" name="Titre 2"/>
          <p:cNvSpPr>
            <a:spLocks noGrp="1"/>
          </p:cNvSpPr>
          <p:nvPr>
            <p:ph type="title"/>
          </p:nvPr>
        </p:nvSpPr>
        <p:spPr>
          <a:xfrm>
            <a:off x="457200" y="274638"/>
            <a:ext cx="8229600" cy="706090"/>
          </a:xfrm>
        </p:spPr>
        <p:txBody>
          <a:bodyPr>
            <a:noAutofit/>
          </a:bodyPr>
          <a:lstStyle/>
          <a:p>
            <a:pPr algn="ctr"/>
            <a:r>
              <a:rPr lang="fr-FR" sz="2800" dirty="0" smtClean="0">
                <a:solidFill>
                  <a:srgbClr val="0070C0"/>
                </a:solidFill>
              </a:rPr>
              <a:t>Comprendre : les fonctions cognitives en jeu</a:t>
            </a:r>
            <a:endParaRPr lang="fr-FR" sz="2800" dirty="0"/>
          </a:p>
        </p:txBody>
      </p:sp>
      <p:cxnSp>
        <p:nvCxnSpPr>
          <p:cNvPr id="6" name="Connecteur droit avec flèche 5"/>
          <p:cNvCxnSpPr/>
          <p:nvPr/>
        </p:nvCxnSpPr>
        <p:spPr>
          <a:xfrm>
            <a:off x="2843808" y="2348880"/>
            <a:ext cx="3528392" cy="0"/>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a:off x="3491880" y="2420888"/>
            <a:ext cx="3384376" cy="720080"/>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flipH="1">
            <a:off x="2051720" y="2420888"/>
            <a:ext cx="3888432" cy="720080"/>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a:off x="2627784" y="2492896"/>
            <a:ext cx="1728192" cy="792088"/>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flipV="1">
            <a:off x="4932040" y="2420888"/>
            <a:ext cx="1512168" cy="864096"/>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25" name="Connecteur droit avec flèche 24"/>
          <p:cNvCxnSpPr/>
          <p:nvPr/>
        </p:nvCxnSpPr>
        <p:spPr>
          <a:xfrm>
            <a:off x="2051720" y="3356992"/>
            <a:ext cx="2448272" cy="0"/>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p:nvPr/>
        </p:nvCxnSpPr>
        <p:spPr>
          <a:xfrm>
            <a:off x="4788024" y="3356992"/>
            <a:ext cx="2160240" cy="0"/>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52" name="Connecteur droit avec flèche 51"/>
          <p:cNvCxnSpPr/>
          <p:nvPr/>
        </p:nvCxnSpPr>
        <p:spPr>
          <a:xfrm flipV="1">
            <a:off x="1763688" y="2420888"/>
            <a:ext cx="864096" cy="720080"/>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55" name="Connecteur droit avec flèche 54"/>
          <p:cNvCxnSpPr/>
          <p:nvPr/>
        </p:nvCxnSpPr>
        <p:spPr>
          <a:xfrm>
            <a:off x="6516216" y="2348880"/>
            <a:ext cx="648072" cy="936104"/>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sp>
        <p:nvSpPr>
          <p:cNvPr id="69" name="Rectangle 68"/>
          <p:cNvSpPr/>
          <p:nvPr/>
        </p:nvSpPr>
        <p:spPr>
          <a:xfrm>
            <a:off x="539552" y="1052736"/>
            <a:ext cx="2880320" cy="12241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i="1" dirty="0" smtClean="0">
                <a:solidFill>
                  <a:schemeClr val="accent1">
                    <a:lumMod val="75000"/>
                  </a:schemeClr>
                </a:solidFill>
              </a:rPr>
              <a:t>L’attention</a:t>
            </a:r>
          </a:p>
          <a:p>
            <a:r>
              <a:rPr lang="fr-FR" sz="1100" dirty="0" smtClean="0">
                <a:solidFill>
                  <a:schemeClr val="tx1"/>
                </a:solidFill>
              </a:rPr>
              <a:t>Nos sens sont sollicités par une multitude d’informations. Le traitement d’une tâche nécessite de l’attention, voire de la concentration pour mémoriser, trier les informations utiles, les mettre en relation… L’attention sélective va nous permettre de sélectionner l’information prioritaire.</a:t>
            </a:r>
          </a:p>
        </p:txBody>
      </p:sp>
      <p:sp>
        <p:nvSpPr>
          <p:cNvPr id="72" name="Rectangle 71"/>
          <p:cNvSpPr/>
          <p:nvPr/>
        </p:nvSpPr>
        <p:spPr>
          <a:xfrm>
            <a:off x="5724128" y="836712"/>
            <a:ext cx="3024336" cy="14401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i="1" dirty="0" smtClean="0">
                <a:solidFill>
                  <a:schemeClr val="accent1">
                    <a:lumMod val="75000"/>
                  </a:schemeClr>
                </a:solidFill>
              </a:rPr>
              <a:t>La mémoire</a:t>
            </a:r>
          </a:p>
          <a:p>
            <a:r>
              <a:rPr lang="fr-FR" sz="1100" dirty="0" smtClean="0">
                <a:solidFill>
                  <a:schemeClr val="tx1"/>
                </a:solidFill>
              </a:rPr>
              <a:t> Elle nous permet de stocker tous types d’informations (nos connaissances, nos souvenirs, nos émotions, nos perceptions, des procédures automatiques…), ceci pendant une durée plus ou moins longue.</a:t>
            </a:r>
            <a:endParaRPr lang="fr-FR" sz="1100" dirty="0">
              <a:solidFill>
                <a:schemeClr val="tx1"/>
              </a:solidFill>
            </a:endParaRPr>
          </a:p>
        </p:txBody>
      </p:sp>
      <p:sp>
        <p:nvSpPr>
          <p:cNvPr id="73" name="Rectangle 72"/>
          <p:cNvSpPr/>
          <p:nvPr/>
        </p:nvSpPr>
        <p:spPr>
          <a:xfrm>
            <a:off x="3779912" y="2708920"/>
            <a:ext cx="180020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2">
                    <a:lumMod val="25000"/>
                  </a:schemeClr>
                </a:solidFill>
              </a:rPr>
              <a:t>COMPRENDRE</a:t>
            </a:r>
            <a:endParaRPr lang="fr-FR" b="1" dirty="0">
              <a:solidFill>
                <a:schemeClr val="bg2">
                  <a:lumMod val="25000"/>
                </a:schemeClr>
              </a:solidFill>
            </a:endParaRPr>
          </a:p>
        </p:txBody>
      </p:sp>
      <p:sp>
        <p:nvSpPr>
          <p:cNvPr id="74" name="Rectangle 73"/>
          <p:cNvSpPr/>
          <p:nvPr/>
        </p:nvSpPr>
        <p:spPr>
          <a:xfrm>
            <a:off x="323528" y="3573016"/>
            <a:ext cx="2592288" cy="26642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i="1" dirty="0" smtClean="0">
                <a:solidFill>
                  <a:schemeClr val="accent1">
                    <a:lumMod val="75000"/>
                  </a:schemeClr>
                </a:solidFill>
              </a:rPr>
              <a:t>Fonctions exécutives</a:t>
            </a:r>
            <a:endParaRPr lang="fr-FR" dirty="0" smtClean="0">
              <a:solidFill>
                <a:schemeClr val="accent1">
                  <a:lumMod val="75000"/>
                </a:schemeClr>
              </a:solidFill>
            </a:endParaRPr>
          </a:p>
          <a:p>
            <a:r>
              <a:rPr lang="fr-FR" sz="1100" dirty="0" smtClean="0">
                <a:solidFill>
                  <a:schemeClr val="tx1"/>
                </a:solidFill>
              </a:rPr>
              <a:t>Le raisonnement, la planification, l’anticipation, la conception ou l’utilisation de stratégies…. Chaque fois que nous percevons un message (oral ou écrit), nous hiérarchisons,  comparons, ordonnons les informations mémorisées, nous les mettons en relation avec les nouvelles données, nous échafaudons </a:t>
            </a:r>
            <a:r>
              <a:rPr lang="fr-FR" sz="1100" u="sng" dirty="0" smtClean="0">
                <a:solidFill>
                  <a:schemeClr val="tx1"/>
                </a:solidFill>
              </a:rPr>
              <a:t>des représentations intermédiaires </a:t>
            </a:r>
            <a:r>
              <a:rPr lang="fr-FR" sz="1100" dirty="0" smtClean="0">
                <a:solidFill>
                  <a:schemeClr val="tx1"/>
                </a:solidFill>
              </a:rPr>
              <a:t>que nous réajustons au fil de la lecture </a:t>
            </a:r>
            <a:r>
              <a:rPr lang="fr-FR" sz="1100" dirty="0" smtClean="0">
                <a:solidFill>
                  <a:srgbClr val="0070C0"/>
                </a:solidFill>
              </a:rPr>
              <a:t>(= la flexibilité)</a:t>
            </a:r>
            <a:r>
              <a:rPr lang="fr-FR" sz="1100" dirty="0" smtClean="0">
                <a:solidFill>
                  <a:schemeClr val="tx1"/>
                </a:solidFill>
              </a:rPr>
              <a:t>.</a:t>
            </a:r>
            <a:endParaRPr lang="fr-FR" sz="1100" i="1" dirty="0" smtClean="0">
              <a:solidFill>
                <a:schemeClr val="tx1"/>
              </a:solidFill>
            </a:endParaRPr>
          </a:p>
        </p:txBody>
      </p:sp>
      <p:sp>
        <p:nvSpPr>
          <p:cNvPr id="75" name="Rectangle 74"/>
          <p:cNvSpPr/>
          <p:nvPr/>
        </p:nvSpPr>
        <p:spPr>
          <a:xfrm>
            <a:off x="3131840" y="3501008"/>
            <a:ext cx="2808312" cy="27363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i="1" dirty="0" smtClean="0">
                <a:solidFill>
                  <a:schemeClr val="accent1">
                    <a:lumMod val="75000"/>
                  </a:schemeClr>
                </a:solidFill>
              </a:rPr>
              <a:t>Fonctions </a:t>
            </a:r>
            <a:r>
              <a:rPr lang="fr-FR" sz="1600" b="1" i="1" dirty="0" err="1" smtClean="0">
                <a:solidFill>
                  <a:schemeClr val="accent1">
                    <a:lumMod val="75000"/>
                  </a:schemeClr>
                </a:solidFill>
              </a:rPr>
              <a:t>visuo</a:t>
            </a:r>
            <a:r>
              <a:rPr lang="fr-FR" sz="1600" b="1" i="1" dirty="0" smtClean="0">
                <a:solidFill>
                  <a:schemeClr val="accent1">
                    <a:lumMod val="75000"/>
                  </a:schemeClr>
                </a:solidFill>
              </a:rPr>
              <a:t>-mentales </a:t>
            </a:r>
            <a:r>
              <a:rPr lang="fr-FR" sz="1400" b="1" i="1" dirty="0" smtClean="0">
                <a:solidFill>
                  <a:schemeClr val="accent1">
                    <a:lumMod val="75000"/>
                  </a:schemeClr>
                </a:solidFill>
              </a:rPr>
              <a:t>les représentations  mentales</a:t>
            </a:r>
          </a:p>
          <a:p>
            <a:pPr>
              <a:defRPr/>
            </a:pPr>
            <a:r>
              <a:rPr lang="fr-FR" sz="1100" dirty="0" smtClean="0">
                <a:solidFill>
                  <a:schemeClr val="tx1"/>
                </a:solidFill>
              </a:rPr>
              <a:t>Elles nous permettent de nous orienter dans l’espace, de nous figurer des lieux, des situations, des personnages, des sensations… que nous mettons en lien de manière cohérente = </a:t>
            </a:r>
            <a:r>
              <a:rPr lang="fr-FR" sz="1100" i="1" dirty="0" smtClean="0">
                <a:solidFill>
                  <a:schemeClr val="tx1"/>
                </a:solidFill>
              </a:rPr>
              <a:t>se faire un film dans sa tête</a:t>
            </a:r>
            <a:r>
              <a:rPr lang="fr-FR" sz="1100" dirty="0" smtClean="0">
                <a:solidFill>
                  <a:schemeClr val="tx1"/>
                </a:solidFill>
              </a:rPr>
              <a:t>. La création de représentations mentales est tributaire de nos connaissances du monde, de notre vécu, de nos émotions, de nos expériences personnelles, de nos connaissances culturelles … qui sont stockées en mémoire.</a:t>
            </a:r>
            <a:endParaRPr lang="fr-FR" sz="1100" dirty="0">
              <a:solidFill>
                <a:schemeClr val="tx1"/>
              </a:solidFill>
            </a:endParaRPr>
          </a:p>
        </p:txBody>
      </p:sp>
      <p:sp>
        <p:nvSpPr>
          <p:cNvPr id="76" name="Rectangle 75"/>
          <p:cNvSpPr/>
          <p:nvPr/>
        </p:nvSpPr>
        <p:spPr>
          <a:xfrm>
            <a:off x="6084168" y="3501008"/>
            <a:ext cx="2664296" cy="30243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i="1" dirty="0" smtClean="0">
                <a:solidFill>
                  <a:schemeClr val="accent1">
                    <a:lumMod val="75000"/>
                  </a:schemeClr>
                </a:solidFill>
              </a:rPr>
              <a:t>Fonctions langagières</a:t>
            </a:r>
          </a:p>
          <a:p>
            <a:r>
              <a:rPr lang="fr-FR" sz="1100" dirty="0" smtClean="0">
                <a:solidFill>
                  <a:schemeClr val="tx1"/>
                </a:solidFill>
              </a:rPr>
              <a:t>Elles sont à la base de la communication humaine orale ou écrite, que nous soyons en réception ou en production. Elles mobilisent nos connaissances lexicales, syntaxiques, morphologiques…</a:t>
            </a:r>
          </a:p>
          <a:p>
            <a:r>
              <a:rPr lang="fr-FR" sz="1100" dirty="0" smtClean="0">
                <a:solidFill>
                  <a:schemeClr val="tx1"/>
                </a:solidFill>
              </a:rPr>
              <a:t>Ex : la méconnaissance d’un mot ou de ses différents sens dans des contextes particuliers, gêne la mémorisation et peut susciter des confusions avec d’autres mots … cela induira des images mentales faussées. De même si les connaissances syntaxiques ou morphologiques sont limitées.</a:t>
            </a:r>
            <a:endParaRPr lang="fr-FR" sz="1100" i="1" dirty="0">
              <a:solidFill>
                <a:schemeClr val="tx1"/>
              </a:solidFill>
            </a:endParaRPr>
          </a:p>
        </p:txBody>
      </p:sp>
      <p:cxnSp>
        <p:nvCxnSpPr>
          <p:cNvPr id="79" name="Connecteur droit avec flèche 78"/>
          <p:cNvCxnSpPr/>
          <p:nvPr/>
        </p:nvCxnSpPr>
        <p:spPr>
          <a:xfrm>
            <a:off x="1835696" y="3429000"/>
            <a:ext cx="5328592" cy="0"/>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3563888" y="908720"/>
            <a:ext cx="2088232" cy="13681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i="1" dirty="0" smtClean="0">
              <a:solidFill>
                <a:schemeClr val="accent1">
                  <a:lumMod val="75000"/>
                </a:schemeClr>
              </a:solidFill>
            </a:endParaRPr>
          </a:p>
          <a:p>
            <a:pPr algn="ctr"/>
            <a:r>
              <a:rPr lang="fr-FR" b="1" i="1" dirty="0" smtClean="0">
                <a:solidFill>
                  <a:schemeClr val="accent1">
                    <a:lumMod val="75000"/>
                  </a:schemeClr>
                </a:solidFill>
              </a:rPr>
              <a:t>L’état émotionnel</a:t>
            </a:r>
          </a:p>
          <a:p>
            <a:r>
              <a:rPr lang="fr-FR" sz="1100" dirty="0" smtClean="0">
                <a:solidFill>
                  <a:schemeClr val="tx1"/>
                </a:solidFill>
              </a:rPr>
              <a:t>Est partie prenante dans la disponibilité intellectuelle de chacun et influe sur sa manière de recevoir et de comprendre les apprentissages. </a:t>
            </a:r>
          </a:p>
          <a:p>
            <a:pPr algn="ctr"/>
            <a:endParaRPr lang="fr-FR" dirty="0"/>
          </a:p>
        </p:txBody>
      </p:sp>
      <p:sp>
        <p:nvSpPr>
          <p:cNvPr id="22" name="Espace réservé du pied de page 21"/>
          <p:cNvSpPr>
            <a:spLocks noGrp="1"/>
          </p:cNvSpPr>
          <p:nvPr>
            <p:ph type="ftr" sz="quarter" idx="11"/>
          </p:nvPr>
        </p:nvSpPr>
        <p:spPr/>
        <p:txBody>
          <a:bodyPr/>
          <a:lstStyle/>
          <a:p>
            <a:r>
              <a:rPr kumimoji="0" lang="fr-FR" smtClean="0"/>
              <a:t>Equipe de circonscription de Meaux Villenoy 77</a:t>
            </a:r>
            <a:endParaRPr kumimoji="0"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blinds(horizontal)">
                                      <p:cBhvr>
                                        <p:cTn id="7" dur="500"/>
                                        <p:tgtEl>
                                          <p:spTgt spid="73"/>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69"/>
                                        </p:tgtEl>
                                        <p:attrNameLst>
                                          <p:attrName>style.visibility</p:attrName>
                                        </p:attrNameLst>
                                      </p:cBhvr>
                                      <p:to>
                                        <p:strVal val="visible"/>
                                      </p:to>
                                    </p:set>
                                    <p:anim calcmode="lin" valueType="num">
                                      <p:cBhvr>
                                        <p:cTn id="12" dur="1000" fill="hold"/>
                                        <p:tgtEl>
                                          <p:spTgt spid="69"/>
                                        </p:tgtEl>
                                        <p:attrNameLst>
                                          <p:attrName>ppt_w</p:attrName>
                                        </p:attrNameLst>
                                      </p:cBhvr>
                                      <p:tavLst>
                                        <p:tav tm="0">
                                          <p:val>
                                            <p:strVal val="#ppt_w*0.70"/>
                                          </p:val>
                                        </p:tav>
                                        <p:tav tm="100000">
                                          <p:val>
                                            <p:strVal val="#ppt_w"/>
                                          </p:val>
                                        </p:tav>
                                      </p:tavLst>
                                    </p:anim>
                                    <p:anim calcmode="lin" valueType="num">
                                      <p:cBhvr>
                                        <p:cTn id="13" dur="1000" fill="hold"/>
                                        <p:tgtEl>
                                          <p:spTgt spid="69"/>
                                        </p:tgtEl>
                                        <p:attrNameLst>
                                          <p:attrName>ppt_h</p:attrName>
                                        </p:attrNameLst>
                                      </p:cBhvr>
                                      <p:tavLst>
                                        <p:tav tm="0">
                                          <p:val>
                                            <p:strVal val="#ppt_h"/>
                                          </p:val>
                                        </p:tav>
                                        <p:tav tm="100000">
                                          <p:val>
                                            <p:strVal val="#ppt_h"/>
                                          </p:val>
                                        </p:tav>
                                      </p:tavLst>
                                    </p:anim>
                                    <p:animEffect transition="in" filter="fade">
                                      <p:cBhvr>
                                        <p:cTn id="14" dur="1000"/>
                                        <p:tgtEl>
                                          <p:spTgt spid="69"/>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72"/>
                                        </p:tgtEl>
                                        <p:attrNameLst>
                                          <p:attrName>style.visibility</p:attrName>
                                        </p:attrNameLst>
                                      </p:cBhvr>
                                      <p:to>
                                        <p:strVal val="visible"/>
                                      </p:to>
                                    </p:set>
                                    <p:anim calcmode="lin" valueType="num">
                                      <p:cBhvr>
                                        <p:cTn id="19" dur="1000" fill="hold"/>
                                        <p:tgtEl>
                                          <p:spTgt spid="72"/>
                                        </p:tgtEl>
                                        <p:attrNameLst>
                                          <p:attrName>ppt_w</p:attrName>
                                        </p:attrNameLst>
                                      </p:cBhvr>
                                      <p:tavLst>
                                        <p:tav tm="0">
                                          <p:val>
                                            <p:strVal val="#ppt_w*0.70"/>
                                          </p:val>
                                        </p:tav>
                                        <p:tav tm="100000">
                                          <p:val>
                                            <p:strVal val="#ppt_w"/>
                                          </p:val>
                                        </p:tav>
                                      </p:tavLst>
                                    </p:anim>
                                    <p:anim calcmode="lin" valueType="num">
                                      <p:cBhvr>
                                        <p:cTn id="20" dur="1000" fill="hold"/>
                                        <p:tgtEl>
                                          <p:spTgt spid="72"/>
                                        </p:tgtEl>
                                        <p:attrNameLst>
                                          <p:attrName>ppt_h</p:attrName>
                                        </p:attrNameLst>
                                      </p:cBhvr>
                                      <p:tavLst>
                                        <p:tav tm="0">
                                          <p:val>
                                            <p:strVal val="#ppt_h"/>
                                          </p:val>
                                        </p:tav>
                                        <p:tav tm="100000">
                                          <p:val>
                                            <p:strVal val="#ppt_h"/>
                                          </p:val>
                                        </p:tav>
                                      </p:tavLst>
                                    </p:anim>
                                    <p:animEffect transition="in" filter="fade">
                                      <p:cBhvr>
                                        <p:cTn id="21" dur="1000"/>
                                        <p:tgtEl>
                                          <p:spTgt spid="72"/>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74"/>
                                        </p:tgtEl>
                                        <p:attrNameLst>
                                          <p:attrName>style.visibility</p:attrName>
                                        </p:attrNameLst>
                                      </p:cBhvr>
                                      <p:to>
                                        <p:strVal val="visible"/>
                                      </p:to>
                                    </p:set>
                                    <p:anim calcmode="lin" valueType="num">
                                      <p:cBhvr>
                                        <p:cTn id="26" dur="1000" fill="hold"/>
                                        <p:tgtEl>
                                          <p:spTgt spid="74"/>
                                        </p:tgtEl>
                                        <p:attrNameLst>
                                          <p:attrName>ppt_w</p:attrName>
                                        </p:attrNameLst>
                                      </p:cBhvr>
                                      <p:tavLst>
                                        <p:tav tm="0">
                                          <p:val>
                                            <p:strVal val="#ppt_w*0.70"/>
                                          </p:val>
                                        </p:tav>
                                        <p:tav tm="100000">
                                          <p:val>
                                            <p:strVal val="#ppt_w"/>
                                          </p:val>
                                        </p:tav>
                                      </p:tavLst>
                                    </p:anim>
                                    <p:anim calcmode="lin" valueType="num">
                                      <p:cBhvr>
                                        <p:cTn id="27" dur="1000" fill="hold"/>
                                        <p:tgtEl>
                                          <p:spTgt spid="74"/>
                                        </p:tgtEl>
                                        <p:attrNameLst>
                                          <p:attrName>ppt_h</p:attrName>
                                        </p:attrNameLst>
                                      </p:cBhvr>
                                      <p:tavLst>
                                        <p:tav tm="0">
                                          <p:val>
                                            <p:strVal val="#ppt_h"/>
                                          </p:val>
                                        </p:tav>
                                        <p:tav tm="100000">
                                          <p:val>
                                            <p:strVal val="#ppt_h"/>
                                          </p:val>
                                        </p:tav>
                                      </p:tavLst>
                                    </p:anim>
                                    <p:animEffect transition="in" filter="fade">
                                      <p:cBhvr>
                                        <p:cTn id="28" dur="1000"/>
                                        <p:tgtEl>
                                          <p:spTgt spid="74"/>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75"/>
                                        </p:tgtEl>
                                        <p:attrNameLst>
                                          <p:attrName>style.visibility</p:attrName>
                                        </p:attrNameLst>
                                      </p:cBhvr>
                                      <p:to>
                                        <p:strVal val="visible"/>
                                      </p:to>
                                    </p:set>
                                    <p:anim calcmode="lin" valueType="num">
                                      <p:cBhvr>
                                        <p:cTn id="33" dur="1000" fill="hold"/>
                                        <p:tgtEl>
                                          <p:spTgt spid="75"/>
                                        </p:tgtEl>
                                        <p:attrNameLst>
                                          <p:attrName>ppt_w</p:attrName>
                                        </p:attrNameLst>
                                      </p:cBhvr>
                                      <p:tavLst>
                                        <p:tav tm="0">
                                          <p:val>
                                            <p:strVal val="#ppt_w*0.70"/>
                                          </p:val>
                                        </p:tav>
                                        <p:tav tm="100000">
                                          <p:val>
                                            <p:strVal val="#ppt_w"/>
                                          </p:val>
                                        </p:tav>
                                      </p:tavLst>
                                    </p:anim>
                                    <p:anim calcmode="lin" valueType="num">
                                      <p:cBhvr>
                                        <p:cTn id="34" dur="1000" fill="hold"/>
                                        <p:tgtEl>
                                          <p:spTgt spid="75"/>
                                        </p:tgtEl>
                                        <p:attrNameLst>
                                          <p:attrName>ppt_h</p:attrName>
                                        </p:attrNameLst>
                                      </p:cBhvr>
                                      <p:tavLst>
                                        <p:tav tm="0">
                                          <p:val>
                                            <p:strVal val="#ppt_h"/>
                                          </p:val>
                                        </p:tav>
                                        <p:tav tm="100000">
                                          <p:val>
                                            <p:strVal val="#ppt_h"/>
                                          </p:val>
                                        </p:tav>
                                      </p:tavLst>
                                    </p:anim>
                                    <p:animEffect transition="in" filter="fade">
                                      <p:cBhvr>
                                        <p:cTn id="35" dur="1000"/>
                                        <p:tgtEl>
                                          <p:spTgt spid="75"/>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76"/>
                                        </p:tgtEl>
                                        <p:attrNameLst>
                                          <p:attrName>style.visibility</p:attrName>
                                        </p:attrNameLst>
                                      </p:cBhvr>
                                      <p:to>
                                        <p:strVal val="visible"/>
                                      </p:to>
                                    </p:set>
                                    <p:anim calcmode="lin" valueType="num">
                                      <p:cBhvr>
                                        <p:cTn id="40" dur="1000" fill="hold"/>
                                        <p:tgtEl>
                                          <p:spTgt spid="76"/>
                                        </p:tgtEl>
                                        <p:attrNameLst>
                                          <p:attrName>ppt_w</p:attrName>
                                        </p:attrNameLst>
                                      </p:cBhvr>
                                      <p:tavLst>
                                        <p:tav tm="0">
                                          <p:val>
                                            <p:strVal val="#ppt_w*0.70"/>
                                          </p:val>
                                        </p:tav>
                                        <p:tav tm="100000">
                                          <p:val>
                                            <p:strVal val="#ppt_w"/>
                                          </p:val>
                                        </p:tav>
                                      </p:tavLst>
                                    </p:anim>
                                    <p:anim calcmode="lin" valueType="num">
                                      <p:cBhvr>
                                        <p:cTn id="41" dur="1000" fill="hold"/>
                                        <p:tgtEl>
                                          <p:spTgt spid="76"/>
                                        </p:tgtEl>
                                        <p:attrNameLst>
                                          <p:attrName>ppt_h</p:attrName>
                                        </p:attrNameLst>
                                      </p:cBhvr>
                                      <p:tavLst>
                                        <p:tav tm="0">
                                          <p:val>
                                            <p:strVal val="#ppt_h"/>
                                          </p:val>
                                        </p:tav>
                                        <p:tav tm="100000">
                                          <p:val>
                                            <p:strVal val="#ppt_h"/>
                                          </p:val>
                                        </p:tav>
                                      </p:tavLst>
                                    </p:anim>
                                    <p:animEffect transition="in" filter="fade">
                                      <p:cBhvr>
                                        <p:cTn id="42" dur="1000"/>
                                        <p:tgtEl>
                                          <p:spTgt spid="76"/>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6"/>
                                        </p:tgtEl>
                                        <p:attrNameLst>
                                          <p:attrName>style.visibility</p:attrName>
                                        </p:attrNameLst>
                                      </p:cBhvr>
                                      <p:to>
                                        <p:strVal val="visible"/>
                                      </p:to>
                                    </p:set>
                                    <p:anim calcmode="lin" valueType="num">
                                      <p:cBhvr additive="base">
                                        <p:cTn id="47" dur="500" fill="hold"/>
                                        <p:tgtEl>
                                          <p:spTgt spid="6"/>
                                        </p:tgtEl>
                                        <p:attrNameLst>
                                          <p:attrName>ppt_x</p:attrName>
                                        </p:attrNameLst>
                                      </p:cBhvr>
                                      <p:tavLst>
                                        <p:tav tm="0">
                                          <p:val>
                                            <p:strVal val="#ppt_x"/>
                                          </p:val>
                                        </p:tav>
                                        <p:tav tm="100000">
                                          <p:val>
                                            <p:strVal val="#ppt_x"/>
                                          </p:val>
                                        </p:tav>
                                      </p:tavLst>
                                    </p:anim>
                                    <p:anim calcmode="lin" valueType="num">
                                      <p:cBhvr additive="base">
                                        <p:cTn id="4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55"/>
                                        </p:tgtEl>
                                        <p:attrNameLst>
                                          <p:attrName>style.visibility</p:attrName>
                                        </p:attrNameLst>
                                      </p:cBhvr>
                                      <p:to>
                                        <p:strVal val="visible"/>
                                      </p:to>
                                    </p:set>
                                    <p:anim calcmode="lin" valueType="num">
                                      <p:cBhvr additive="base">
                                        <p:cTn id="53" dur="500" fill="hold"/>
                                        <p:tgtEl>
                                          <p:spTgt spid="55"/>
                                        </p:tgtEl>
                                        <p:attrNameLst>
                                          <p:attrName>ppt_x</p:attrName>
                                        </p:attrNameLst>
                                      </p:cBhvr>
                                      <p:tavLst>
                                        <p:tav tm="0">
                                          <p:val>
                                            <p:strVal val="#ppt_x"/>
                                          </p:val>
                                        </p:tav>
                                        <p:tav tm="100000">
                                          <p:val>
                                            <p:strVal val="#ppt_x"/>
                                          </p:val>
                                        </p:tav>
                                      </p:tavLst>
                                    </p:anim>
                                    <p:anim calcmode="lin" valueType="num">
                                      <p:cBhvr additive="base">
                                        <p:cTn id="54" dur="500" fill="hold"/>
                                        <p:tgtEl>
                                          <p:spTgt spid="55"/>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26"/>
                                        </p:tgtEl>
                                        <p:attrNameLst>
                                          <p:attrName>style.visibility</p:attrName>
                                        </p:attrNameLst>
                                      </p:cBhvr>
                                      <p:to>
                                        <p:strVal val="visible"/>
                                      </p:to>
                                    </p:set>
                                    <p:anim calcmode="lin" valueType="num">
                                      <p:cBhvr additive="base">
                                        <p:cTn id="59" dur="500" fill="hold"/>
                                        <p:tgtEl>
                                          <p:spTgt spid="26"/>
                                        </p:tgtEl>
                                        <p:attrNameLst>
                                          <p:attrName>ppt_x</p:attrName>
                                        </p:attrNameLst>
                                      </p:cBhvr>
                                      <p:tavLst>
                                        <p:tav tm="0">
                                          <p:val>
                                            <p:strVal val="#ppt_x"/>
                                          </p:val>
                                        </p:tav>
                                        <p:tav tm="100000">
                                          <p:val>
                                            <p:strVal val="#ppt_x"/>
                                          </p:val>
                                        </p:tav>
                                      </p:tavLst>
                                    </p:anim>
                                    <p:anim calcmode="lin" valueType="num">
                                      <p:cBhvr additive="base">
                                        <p:cTn id="6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25"/>
                                        </p:tgtEl>
                                        <p:attrNameLst>
                                          <p:attrName>style.visibility</p:attrName>
                                        </p:attrNameLst>
                                      </p:cBhvr>
                                      <p:to>
                                        <p:strVal val="visible"/>
                                      </p:to>
                                    </p:set>
                                    <p:anim calcmode="lin" valueType="num">
                                      <p:cBhvr additive="base">
                                        <p:cTn id="65" dur="500" fill="hold"/>
                                        <p:tgtEl>
                                          <p:spTgt spid="25"/>
                                        </p:tgtEl>
                                        <p:attrNameLst>
                                          <p:attrName>ppt_x</p:attrName>
                                        </p:attrNameLst>
                                      </p:cBhvr>
                                      <p:tavLst>
                                        <p:tav tm="0">
                                          <p:val>
                                            <p:strVal val="#ppt_x"/>
                                          </p:val>
                                        </p:tav>
                                        <p:tav tm="100000">
                                          <p:val>
                                            <p:strVal val="#ppt_x"/>
                                          </p:val>
                                        </p:tav>
                                      </p:tavLst>
                                    </p:anim>
                                    <p:anim calcmode="lin" valueType="num">
                                      <p:cBhvr additive="base">
                                        <p:cTn id="6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52"/>
                                        </p:tgtEl>
                                        <p:attrNameLst>
                                          <p:attrName>style.visibility</p:attrName>
                                        </p:attrNameLst>
                                      </p:cBhvr>
                                      <p:to>
                                        <p:strVal val="visible"/>
                                      </p:to>
                                    </p:set>
                                    <p:anim calcmode="lin" valueType="num">
                                      <p:cBhvr additive="base">
                                        <p:cTn id="71" dur="500" fill="hold"/>
                                        <p:tgtEl>
                                          <p:spTgt spid="52"/>
                                        </p:tgtEl>
                                        <p:attrNameLst>
                                          <p:attrName>ppt_x</p:attrName>
                                        </p:attrNameLst>
                                      </p:cBhvr>
                                      <p:tavLst>
                                        <p:tav tm="0">
                                          <p:val>
                                            <p:strVal val="#ppt_x"/>
                                          </p:val>
                                        </p:tav>
                                        <p:tav tm="100000">
                                          <p:val>
                                            <p:strVal val="#ppt_x"/>
                                          </p:val>
                                        </p:tav>
                                      </p:tavLst>
                                    </p:anim>
                                    <p:anim calcmode="lin" valueType="num">
                                      <p:cBhvr additive="base">
                                        <p:cTn id="72" dur="500" fill="hold"/>
                                        <p:tgtEl>
                                          <p:spTgt spid="52"/>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12"/>
                                        </p:tgtEl>
                                        <p:attrNameLst>
                                          <p:attrName>style.visibility</p:attrName>
                                        </p:attrNameLst>
                                      </p:cBhvr>
                                      <p:to>
                                        <p:strVal val="visible"/>
                                      </p:to>
                                    </p:set>
                                    <p:anim calcmode="lin" valueType="num">
                                      <p:cBhvr additive="base">
                                        <p:cTn id="77" dur="500" fill="hold"/>
                                        <p:tgtEl>
                                          <p:spTgt spid="12"/>
                                        </p:tgtEl>
                                        <p:attrNameLst>
                                          <p:attrName>ppt_x</p:attrName>
                                        </p:attrNameLst>
                                      </p:cBhvr>
                                      <p:tavLst>
                                        <p:tav tm="0">
                                          <p:val>
                                            <p:strVal val="#ppt_x"/>
                                          </p:val>
                                        </p:tav>
                                        <p:tav tm="100000">
                                          <p:val>
                                            <p:strVal val="#ppt_x"/>
                                          </p:val>
                                        </p:tav>
                                      </p:tavLst>
                                    </p:anim>
                                    <p:anim calcmode="lin" valueType="num">
                                      <p:cBhvr additive="base">
                                        <p:cTn id="7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nodeType="clickEffect">
                                  <p:stCondLst>
                                    <p:cond delay="0"/>
                                  </p:stCondLst>
                                  <p:childTnLst>
                                    <p:set>
                                      <p:cBhvr>
                                        <p:cTn id="82" dur="1" fill="hold">
                                          <p:stCondLst>
                                            <p:cond delay="0"/>
                                          </p:stCondLst>
                                        </p:cTn>
                                        <p:tgtEl>
                                          <p:spTgt spid="7"/>
                                        </p:tgtEl>
                                        <p:attrNameLst>
                                          <p:attrName>style.visibility</p:attrName>
                                        </p:attrNameLst>
                                      </p:cBhvr>
                                      <p:to>
                                        <p:strVal val="visible"/>
                                      </p:to>
                                    </p:set>
                                    <p:anim calcmode="lin" valueType="num">
                                      <p:cBhvr additive="base">
                                        <p:cTn id="83" dur="500" fill="hold"/>
                                        <p:tgtEl>
                                          <p:spTgt spid="7"/>
                                        </p:tgtEl>
                                        <p:attrNameLst>
                                          <p:attrName>ppt_x</p:attrName>
                                        </p:attrNameLst>
                                      </p:cBhvr>
                                      <p:tavLst>
                                        <p:tav tm="0">
                                          <p:val>
                                            <p:strVal val="#ppt_x"/>
                                          </p:val>
                                        </p:tav>
                                        <p:tav tm="100000">
                                          <p:val>
                                            <p:strVal val="#ppt_x"/>
                                          </p:val>
                                        </p:tav>
                                      </p:tavLst>
                                    </p:anim>
                                    <p:anim calcmode="lin" valueType="num">
                                      <p:cBhvr additive="base">
                                        <p:cTn id="8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nodeType="clickEffect">
                                  <p:stCondLst>
                                    <p:cond delay="0"/>
                                  </p:stCondLst>
                                  <p:childTnLst>
                                    <p:set>
                                      <p:cBhvr>
                                        <p:cTn id="88" dur="1" fill="hold">
                                          <p:stCondLst>
                                            <p:cond delay="0"/>
                                          </p:stCondLst>
                                        </p:cTn>
                                        <p:tgtEl>
                                          <p:spTgt spid="20"/>
                                        </p:tgtEl>
                                        <p:attrNameLst>
                                          <p:attrName>style.visibility</p:attrName>
                                        </p:attrNameLst>
                                      </p:cBhvr>
                                      <p:to>
                                        <p:strVal val="visible"/>
                                      </p:to>
                                    </p:set>
                                    <p:anim calcmode="lin" valueType="num">
                                      <p:cBhvr additive="base">
                                        <p:cTn id="89" dur="500" fill="hold"/>
                                        <p:tgtEl>
                                          <p:spTgt spid="20"/>
                                        </p:tgtEl>
                                        <p:attrNameLst>
                                          <p:attrName>ppt_x</p:attrName>
                                        </p:attrNameLst>
                                      </p:cBhvr>
                                      <p:tavLst>
                                        <p:tav tm="0">
                                          <p:val>
                                            <p:strVal val="#ppt_x"/>
                                          </p:val>
                                        </p:tav>
                                        <p:tav tm="100000">
                                          <p:val>
                                            <p:strVal val="#ppt_x"/>
                                          </p:val>
                                        </p:tav>
                                      </p:tavLst>
                                    </p:anim>
                                    <p:anim calcmode="lin" valueType="num">
                                      <p:cBhvr additive="base">
                                        <p:cTn id="9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nodeType="clickEffect">
                                  <p:stCondLst>
                                    <p:cond delay="0"/>
                                  </p:stCondLst>
                                  <p:childTnLst>
                                    <p:set>
                                      <p:cBhvr>
                                        <p:cTn id="94" dur="1" fill="hold">
                                          <p:stCondLst>
                                            <p:cond delay="0"/>
                                          </p:stCondLst>
                                        </p:cTn>
                                        <p:tgtEl>
                                          <p:spTgt spid="14"/>
                                        </p:tgtEl>
                                        <p:attrNameLst>
                                          <p:attrName>style.visibility</p:attrName>
                                        </p:attrNameLst>
                                      </p:cBhvr>
                                      <p:to>
                                        <p:strVal val="visible"/>
                                      </p:to>
                                    </p:set>
                                    <p:anim calcmode="lin" valueType="num">
                                      <p:cBhvr additive="base">
                                        <p:cTn id="95" dur="500" fill="hold"/>
                                        <p:tgtEl>
                                          <p:spTgt spid="14"/>
                                        </p:tgtEl>
                                        <p:attrNameLst>
                                          <p:attrName>ppt_x</p:attrName>
                                        </p:attrNameLst>
                                      </p:cBhvr>
                                      <p:tavLst>
                                        <p:tav tm="0">
                                          <p:val>
                                            <p:strVal val="#ppt_x"/>
                                          </p:val>
                                        </p:tav>
                                        <p:tav tm="100000">
                                          <p:val>
                                            <p:strVal val="#ppt_x"/>
                                          </p:val>
                                        </p:tav>
                                      </p:tavLst>
                                    </p:anim>
                                    <p:anim calcmode="lin" valueType="num">
                                      <p:cBhvr additive="base">
                                        <p:cTn id="9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nodeType="clickEffect">
                                  <p:stCondLst>
                                    <p:cond delay="0"/>
                                  </p:stCondLst>
                                  <p:childTnLst>
                                    <p:set>
                                      <p:cBhvr>
                                        <p:cTn id="100" dur="1" fill="hold">
                                          <p:stCondLst>
                                            <p:cond delay="0"/>
                                          </p:stCondLst>
                                        </p:cTn>
                                        <p:tgtEl>
                                          <p:spTgt spid="79"/>
                                        </p:tgtEl>
                                        <p:attrNameLst>
                                          <p:attrName>style.visibility</p:attrName>
                                        </p:attrNameLst>
                                      </p:cBhvr>
                                      <p:to>
                                        <p:strVal val="visible"/>
                                      </p:to>
                                    </p:set>
                                    <p:anim calcmode="lin" valueType="num">
                                      <p:cBhvr additive="base">
                                        <p:cTn id="101" dur="500" fill="hold"/>
                                        <p:tgtEl>
                                          <p:spTgt spid="79"/>
                                        </p:tgtEl>
                                        <p:attrNameLst>
                                          <p:attrName>ppt_x</p:attrName>
                                        </p:attrNameLst>
                                      </p:cBhvr>
                                      <p:tavLst>
                                        <p:tav tm="0">
                                          <p:val>
                                            <p:strVal val="#ppt_x"/>
                                          </p:val>
                                        </p:tav>
                                        <p:tav tm="100000">
                                          <p:val>
                                            <p:strVal val="#ppt_x"/>
                                          </p:val>
                                        </p:tav>
                                      </p:tavLst>
                                    </p:anim>
                                    <p:anim calcmode="lin" valueType="num">
                                      <p:cBhvr additive="base">
                                        <p:cTn id="102" dur="500" fill="hold"/>
                                        <p:tgtEl>
                                          <p:spTgt spid="79"/>
                                        </p:tgtEl>
                                        <p:attrNameLst>
                                          <p:attrName>ppt_y</p:attrName>
                                        </p:attrNameLst>
                                      </p:cBhvr>
                                      <p:tavLst>
                                        <p:tav tm="0">
                                          <p:val>
                                            <p:strVal val="1+#ppt_h/2"/>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55" presetClass="entr" presetSubtype="0" fill="hold" grpId="0" nodeType="clickEffect">
                                  <p:stCondLst>
                                    <p:cond delay="0"/>
                                  </p:stCondLst>
                                  <p:childTnLst>
                                    <p:set>
                                      <p:cBhvr>
                                        <p:cTn id="106" dur="1" fill="hold">
                                          <p:stCondLst>
                                            <p:cond delay="0"/>
                                          </p:stCondLst>
                                        </p:cTn>
                                        <p:tgtEl>
                                          <p:spTgt spid="21"/>
                                        </p:tgtEl>
                                        <p:attrNameLst>
                                          <p:attrName>style.visibility</p:attrName>
                                        </p:attrNameLst>
                                      </p:cBhvr>
                                      <p:to>
                                        <p:strVal val="visible"/>
                                      </p:to>
                                    </p:set>
                                    <p:anim calcmode="lin" valueType="num">
                                      <p:cBhvr>
                                        <p:cTn id="107" dur="1000" fill="hold"/>
                                        <p:tgtEl>
                                          <p:spTgt spid="21"/>
                                        </p:tgtEl>
                                        <p:attrNameLst>
                                          <p:attrName>ppt_w</p:attrName>
                                        </p:attrNameLst>
                                      </p:cBhvr>
                                      <p:tavLst>
                                        <p:tav tm="0">
                                          <p:val>
                                            <p:strVal val="#ppt_w*0.70"/>
                                          </p:val>
                                        </p:tav>
                                        <p:tav tm="100000">
                                          <p:val>
                                            <p:strVal val="#ppt_w"/>
                                          </p:val>
                                        </p:tav>
                                      </p:tavLst>
                                    </p:anim>
                                    <p:anim calcmode="lin" valueType="num">
                                      <p:cBhvr>
                                        <p:cTn id="108" dur="1000" fill="hold"/>
                                        <p:tgtEl>
                                          <p:spTgt spid="21"/>
                                        </p:tgtEl>
                                        <p:attrNameLst>
                                          <p:attrName>ppt_h</p:attrName>
                                        </p:attrNameLst>
                                      </p:cBhvr>
                                      <p:tavLst>
                                        <p:tav tm="0">
                                          <p:val>
                                            <p:strVal val="#ppt_h"/>
                                          </p:val>
                                        </p:tav>
                                        <p:tav tm="100000">
                                          <p:val>
                                            <p:strVal val="#ppt_h"/>
                                          </p:val>
                                        </p:tav>
                                      </p:tavLst>
                                    </p:anim>
                                    <p:animEffect transition="in" filter="fade">
                                      <p:cBhvr>
                                        <p:cTn id="109"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72" grpId="0"/>
      <p:bldP spid="73" grpId="0"/>
      <p:bldP spid="74" grpId="0"/>
      <p:bldP spid="75" grpId="0"/>
      <p:bldP spid="76" grpId="0"/>
      <p:bldP spid="2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196752"/>
            <a:ext cx="8229600" cy="5040560"/>
          </a:xfrm>
        </p:spPr>
        <p:txBody>
          <a:bodyPr>
            <a:normAutofit fontScale="92500" lnSpcReduction="20000"/>
          </a:bodyPr>
          <a:lstStyle/>
          <a:p>
            <a:r>
              <a:rPr lang="fr-FR" dirty="0" smtClean="0"/>
              <a:t>Comprendre demande une participation active et dynamique du lecteur. Ce n’est pas un processus qui surgit automatiquement dès que l’on est capable d’écouter ou de déchiffrer un texte.</a:t>
            </a:r>
          </a:p>
          <a:p>
            <a:r>
              <a:rPr lang="fr-FR" dirty="0" smtClean="0"/>
              <a:t>Comprendre nécessite un apprentissage.</a:t>
            </a:r>
          </a:p>
          <a:p>
            <a:r>
              <a:rPr lang="fr-FR" dirty="0" smtClean="0"/>
              <a:t>Apprendre à comprendre à un élève implique la prise en compte des processus en jeu et des difficultés potentielles. Une planification des apprentissages est nécessaire.</a:t>
            </a:r>
          </a:p>
          <a:p>
            <a:r>
              <a:rPr lang="fr-FR" dirty="0" smtClean="0"/>
              <a:t>Le choix des </a:t>
            </a:r>
            <a:r>
              <a:rPr lang="fr-FR" smtClean="0"/>
              <a:t>supports doit donc </a:t>
            </a:r>
            <a:r>
              <a:rPr lang="fr-FR" dirty="0" smtClean="0"/>
              <a:t>être pensé en fonction des habiletés travaillées.</a:t>
            </a:r>
          </a:p>
          <a:p>
            <a:endParaRPr lang="fr-FR" dirty="0" smtClean="0"/>
          </a:p>
          <a:p>
            <a:pPr>
              <a:buNone/>
            </a:pPr>
            <a:r>
              <a:rPr lang="fr-FR" i="1" dirty="0" smtClean="0"/>
              <a:t>C’est ce que proposent les outils </a:t>
            </a:r>
            <a:r>
              <a:rPr lang="fr-FR" i="1" dirty="0" err="1" smtClean="0"/>
              <a:t>Lector</a:t>
            </a:r>
            <a:r>
              <a:rPr lang="fr-FR" i="1" dirty="0" smtClean="0"/>
              <a:t> &amp; </a:t>
            </a:r>
            <a:r>
              <a:rPr lang="fr-FR" i="1" dirty="0" err="1" smtClean="0"/>
              <a:t>Lectrix</a:t>
            </a:r>
            <a:r>
              <a:rPr lang="fr-FR" i="1" dirty="0" smtClean="0"/>
              <a:t> et </a:t>
            </a:r>
            <a:r>
              <a:rPr lang="fr-FR" i="1" dirty="0" err="1" smtClean="0"/>
              <a:t>Lectorino</a:t>
            </a:r>
            <a:r>
              <a:rPr lang="fr-FR" i="1" dirty="0" smtClean="0"/>
              <a:t> &amp; </a:t>
            </a:r>
            <a:r>
              <a:rPr lang="fr-FR" i="1" dirty="0" err="1" smtClean="0"/>
              <a:t>Lectorinette</a:t>
            </a:r>
            <a:r>
              <a:rPr lang="fr-FR" i="1" dirty="0" smtClean="0"/>
              <a:t>.</a:t>
            </a:r>
            <a:endParaRPr lang="fr-FR" i="1" dirty="0"/>
          </a:p>
        </p:txBody>
      </p:sp>
      <p:sp>
        <p:nvSpPr>
          <p:cNvPr id="3" name="Titre 2"/>
          <p:cNvSpPr>
            <a:spLocks noGrp="1"/>
          </p:cNvSpPr>
          <p:nvPr>
            <p:ph type="title"/>
          </p:nvPr>
        </p:nvSpPr>
        <p:spPr/>
        <p:txBody>
          <a:bodyPr>
            <a:normAutofit/>
          </a:bodyPr>
          <a:lstStyle/>
          <a:p>
            <a:pPr algn="ctr"/>
            <a:r>
              <a:rPr lang="fr-FR" sz="3200" dirty="0" smtClean="0">
                <a:solidFill>
                  <a:srgbClr val="0070C0"/>
                </a:solidFill>
              </a:rPr>
              <a:t>Toutes ces fonctions interagissent</a:t>
            </a:r>
            <a:endParaRPr lang="fr-FR" sz="3200" dirty="0">
              <a:solidFill>
                <a:srgbClr val="0070C0"/>
              </a:solidFill>
            </a:endParaRPr>
          </a:p>
        </p:txBody>
      </p:sp>
      <p:sp>
        <p:nvSpPr>
          <p:cNvPr id="4" name="Espace réservé du pied de page 3"/>
          <p:cNvSpPr>
            <a:spLocks noGrp="1"/>
          </p:cNvSpPr>
          <p:nvPr>
            <p:ph type="ftr" sz="quarter" idx="11"/>
          </p:nvPr>
        </p:nvSpPr>
        <p:spPr/>
        <p:txBody>
          <a:bodyPr/>
          <a:lstStyle/>
          <a:p>
            <a:r>
              <a:rPr kumimoji="0" lang="fr-FR" smtClean="0"/>
              <a:t>Equipe de circonscription de Meaux Villenoy 77</a:t>
            </a:r>
            <a:endParaRPr kumimoji="0"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ox(in)">
                                      <p:cBhvr>
                                        <p:cTn id="2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smtClean="0"/>
              <a:t>La lecture : apprentissage et difficultés  </a:t>
            </a:r>
          </a:p>
          <a:p>
            <a:pPr>
              <a:buNone/>
            </a:pPr>
            <a:r>
              <a:rPr lang="fr-FR" dirty="0" smtClean="0"/>
              <a:t>J </a:t>
            </a:r>
            <a:r>
              <a:rPr lang="fr-FR" dirty="0" err="1" smtClean="0"/>
              <a:t>Giasson</a:t>
            </a:r>
            <a:r>
              <a:rPr lang="fr-FR" dirty="0" smtClean="0"/>
              <a:t> – </a:t>
            </a:r>
            <a:r>
              <a:rPr lang="fr-FR" sz="2400" i="1" dirty="0" smtClean="0"/>
              <a:t>de Boeck   </a:t>
            </a:r>
            <a:r>
              <a:rPr lang="fr-FR" sz="1800" i="1" dirty="0" smtClean="0"/>
              <a:t>2012</a:t>
            </a:r>
          </a:p>
          <a:p>
            <a:r>
              <a:rPr lang="fr-FR" b="1" dirty="0" smtClean="0"/>
              <a:t>Aider les élèves à comprendre  </a:t>
            </a:r>
            <a:r>
              <a:rPr lang="fr-FR" dirty="0" smtClean="0"/>
              <a:t>D </a:t>
            </a:r>
            <a:r>
              <a:rPr lang="fr-FR" dirty="0" err="1" smtClean="0"/>
              <a:t>Goanac’h</a:t>
            </a:r>
            <a:r>
              <a:rPr lang="fr-FR" dirty="0" smtClean="0"/>
              <a:t> et M Fayol</a:t>
            </a:r>
            <a:r>
              <a:rPr lang="fr-FR" i="1" dirty="0" smtClean="0"/>
              <a:t> – </a:t>
            </a:r>
            <a:r>
              <a:rPr lang="fr-FR" sz="2400" i="1" dirty="0" smtClean="0"/>
              <a:t>Hachette éducation   </a:t>
            </a:r>
            <a:r>
              <a:rPr lang="fr-FR" sz="1800" i="1" dirty="0" smtClean="0"/>
              <a:t>2010</a:t>
            </a:r>
          </a:p>
          <a:p>
            <a:r>
              <a:rPr lang="fr-FR" b="1" dirty="0" smtClean="0"/>
              <a:t>Comprendre les textes écrits</a:t>
            </a:r>
            <a:r>
              <a:rPr lang="fr-FR" i="1" dirty="0" smtClean="0"/>
              <a:t> </a:t>
            </a:r>
            <a:r>
              <a:rPr lang="fr-FR" sz="2000" i="1" dirty="0" smtClean="0"/>
              <a:t>(textes littéraires, textes documentaires, textes informatifs)</a:t>
            </a:r>
            <a:r>
              <a:rPr lang="fr-FR" i="1" dirty="0" smtClean="0"/>
              <a:t>   </a:t>
            </a:r>
            <a:r>
              <a:rPr lang="fr-FR" dirty="0" smtClean="0"/>
              <a:t>P </a:t>
            </a:r>
            <a:r>
              <a:rPr lang="fr-FR" dirty="0" err="1" smtClean="0"/>
              <a:t>Joole</a:t>
            </a:r>
            <a:r>
              <a:rPr lang="fr-FR" i="1" dirty="0" smtClean="0"/>
              <a:t> - </a:t>
            </a:r>
            <a:r>
              <a:rPr lang="fr-FR" sz="2400" i="1" dirty="0" err="1" smtClean="0"/>
              <a:t>scérén</a:t>
            </a:r>
            <a:r>
              <a:rPr lang="fr-FR" i="1" dirty="0" smtClean="0"/>
              <a:t>   </a:t>
            </a:r>
            <a:r>
              <a:rPr lang="fr-FR" sz="2400" i="1" dirty="0" smtClean="0"/>
              <a:t>Retz</a:t>
            </a:r>
            <a:r>
              <a:rPr lang="fr-FR" i="1" dirty="0" smtClean="0"/>
              <a:t>   </a:t>
            </a:r>
            <a:r>
              <a:rPr lang="fr-FR" sz="1800" i="1" dirty="0" smtClean="0"/>
              <a:t>2008</a:t>
            </a:r>
          </a:p>
          <a:p>
            <a:r>
              <a:rPr lang="fr-FR" b="1" dirty="0" smtClean="0"/>
              <a:t>Comprendre l’enfant apprenti lecteur</a:t>
            </a:r>
            <a:r>
              <a:rPr lang="fr-FR" i="1" dirty="0" smtClean="0"/>
              <a:t>  </a:t>
            </a:r>
            <a:r>
              <a:rPr lang="fr-FR" dirty="0" smtClean="0"/>
              <a:t>sous la direction de G Chauveau</a:t>
            </a:r>
            <a:r>
              <a:rPr lang="fr-FR" i="1" dirty="0" smtClean="0"/>
              <a:t>  </a:t>
            </a:r>
            <a:r>
              <a:rPr lang="fr-FR" sz="2400" i="1" dirty="0" smtClean="0"/>
              <a:t>Retz</a:t>
            </a:r>
            <a:r>
              <a:rPr lang="fr-FR" i="1" dirty="0" smtClean="0"/>
              <a:t> </a:t>
            </a:r>
            <a:r>
              <a:rPr lang="fr-FR" sz="2000" i="1" dirty="0" smtClean="0"/>
              <a:t>Pédagogie</a:t>
            </a:r>
            <a:r>
              <a:rPr lang="fr-FR" i="1" dirty="0" smtClean="0"/>
              <a:t>  </a:t>
            </a:r>
            <a:r>
              <a:rPr lang="fr-FR" sz="1800" i="1" dirty="0" smtClean="0"/>
              <a:t>2001</a:t>
            </a:r>
          </a:p>
          <a:p>
            <a:endParaRPr lang="fr-FR" dirty="0"/>
          </a:p>
        </p:txBody>
      </p:sp>
      <p:sp>
        <p:nvSpPr>
          <p:cNvPr id="3" name="Titre 2"/>
          <p:cNvSpPr>
            <a:spLocks noGrp="1"/>
          </p:cNvSpPr>
          <p:nvPr>
            <p:ph type="title"/>
          </p:nvPr>
        </p:nvSpPr>
        <p:spPr/>
        <p:txBody>
          <a:bodyPr>
            <a:normAutofit fontScale="90000"/>
          </a:bodyPr>
          <a:lstStyle/>
          <a:p>
            <a:pPr algn="ctr"/>
            <a:r>
              <a:rPr lang="fr-FR" sz="3600" dirty="0" smtClean="0">
                <a:solidFill>
                  <a:srgbClr val="0070C0"/>
                </a:solidFill>
              </a:rPr>
              <a:t>Bibliographie</a:t>
            </a:r>
            <a:br>
              <a:rPr lang="fr-FR" sz="3600" dirty="0" smtClean="0">
                <a:solidFill>
                  <a:srgbClr val="0070C0"/>
                </a:solidFill>
              </a:rPr>
            </a:br>
            <a:r>
              <a:rPr lang="fr-FR" sz="3600" dirty="0" smtClean="0">
                <a:solidFill>
                  <a:srgbClr val="0070C0"/>
                </a:solidFill>
              </a:rPr>
              <a:t>Quelques ressources </a:t>
            </a:r>
            <a:endParaRPr lang="fr-FR" sz="3600" dirty="0">
              <a:solidFill>
                <a:srgbClr val="0070C0"/>
              </a:solidFill>
            </a:endParaRPr>
          </a:p>
        </p:txBody>
      </p:sp>
      <p:sp>
        <p:nvSpPr>
          <p:cNvPr id="4" name="Espace réservé du pied de page 3"/>
          <p:cNvSpPr>
            <a:spLocks noGrp="1"/>
          </p:cNvSpPr>
          <p:nvPr>
            <p:ph type="ftr" sz="quarter" idx="11"/>
          </p:nvPr>
        </p:nvSpPr>
        <p:spPr/>
        <p:txBody>
          <a:bodyPr/>
          <a:lstStyle/>
          <a:p>
            <a:r>
              <a:rPr kumimoji="0" lang="fr-FR" smtClean="0"/>
              <a:t>Equipe de circonscription de Meaux Villenoy 77</a:t>
            </a:r>
            <a:endParaRPr kumimoji="0"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57200" y="274638"/>
            <a:ext cx="8229600" cy="850106"/>
          </a:xfrm>
        </p:spPr>
        <p:txBody>
          <a:bodyPr>
            <a:normAutofit/>
          </a:bodyPr>
          <a:lstStyle/>
          <a:p>
            <a:pPr algn="ctr"/>
            <a:r>
              <a:rPr lang="fr-FR" sz="3600" dirty="0" smtClean="0"/>
              <a:t>Et vous ?</a:t>
            </a:r>
            <a:endParaRPr lang="fr-FR" sz="3600" dirty="0"/>
          </a:p>
        </p:txBody>
      </p:sp>
      <p:sp>
        <p:nvSpPr>
          <p:cNvPr id="6" name="Rectangle 5"/>
          <p:cNvSpPr/>
          <p:nvPr/>
        </p:nvSpPr>
        <p:spPr>
          <a:xfrm>
            <a:off x="899592" y="2060848"/>
            <a:ext cx="6840760" cy="1785104"/>
          </a:xfrm>
          <a:prstGeom prst="rect">
            <a:avLst/>
          </a:prstGeom>
        </p:spPr>
        <p:txBody>
          <a:bodyPr wrap="square">
            <a:spAutoFit/>
          </a:bodyPr>
          <a:lstStyle/>
          <a:p>
            <a:pPr algn="just"/>
            <a:r>
              <a:rPr lang="fr-FR" sz="2200" dirty="0" smtClean="0"/>
              <a:t>Comment, dans votre classe, travaillez vous la compréhension ?</a:t>
            </a:r>
          </a:p>
          <a:p>
            <a:pPr algn="just"/>
            <a:endParaRPr lang="fr-FR" sz="2200" dirty="0" smtClean="0"/>
          </a:p>
          <a:p>
            <a:pPr algn="ctr"/>
            <a:r>
              <a:rPr lang="fr-FR" sz="2200" dirty="0" smtClean="0"/>
              <a:t>Quelles activités ? </a:t>
            </a:r>
          </a:p>
          <a:p>
            <a:pPr algn="ctr"/>
            <a:r>
              <a:rPr lang="fr-FR" sz="2200" dirty="0" smtClean="0"/>
              <a:t>Quelles propositions pédagogiques ?</a:t>
            </a:r>
            <a:endParaRPr lang="fr-FR" sz="2200" dirty="0"/>
          </a:p>
        </p:txBody>
      </p:sp>
      <p:sp>
        <p:nvSpPr>
          <p:cNvPr id="4" name="Espace réservé du pied de page 3"/>
          <p:cNvSpPr>
            <a:spLocks noGrp="1"/>
          </p:cNvSpPr>
          <p:nvPr>
            <p:ph type="ftr" sz="quarter" idx="11"/>
          </p:nvPr>
        </p:nvSpPr>
        <p:spPr>
          <a:xfrm>
            <a:off x="4380072" y="6525344"/>
            <a:ext cx="4296384" cy="247725"/>
          </a:xfrm>
        </p:spPr>
        <p:txBody>
          <a:bodyPr/>
          <a:lstStyle/>
          <a:p>
            <a:r>
              <a:rPr kumimoji="0" lang="fr-FR" dirty="0" smtClean="0"/>
              <a:t>Equipe de circonscription de Meaux Villenoy 77</a:t>
            </a:r>
            <a:endParaRPr kumimoji="0"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39552" y="2060848"/>
            <a:ext cx="8229600" cy="3315824"/>
          </a:xfrm>
        </p:spPr>
        <p:txBody>
          <a:bodyPr>
            <a:normAutofit fontScale="85000" lnSpcReduction="20000"/>
          </a:bodyPr>
          <a:lstStyle/>
          <a:p>
            <a:pPr algn="ctr"/>
            <a:r>
              <a:rPr lang="fr-FR" sz="3300" dirty="0" smtClean="0">
                <a:solidFill>
                  <a:schemeClr val="accent3"/>
                </a:solidFill>
              </a:rPr>
              <a:t>Visionnage des publicités </a:t>
            </a:r>
            <a:endParaRPr lang="fr-FR" sz="3300" dirty="0" smtClean="0">
              <a:solidFill>
                <a:schemeClr val="accent3"/>
              </a:solidFill>
              <a:hlinkClick r:id="rId3" action="ppaction://hlinkfile"/>
            </a:endParaRPr>
          </a:p>
          <a:p>
            <a:pPr algn="ctr"/>
            <a:r>
              <a:rPr lang="fr-FR" sz="2800" dirty="0" smtClean="0">
                <a:solidFill>
                  <a:srgbClr val="00B050"/>
                </a:solidFill>
              </a:rPr>
              <a:t>Kennedy</a:t>
            </a:r>
          </a:p>
          <a:p>
            <a:pPr algn="ctr"/>
            <a:r>
              <a:rPr lang="fr-FR" sz="2800" dirty="0" smtClean="0">
                <a:solidFill>
                  <a:srgbClr val="00B050"/>
                </a:solidFill>
              </a:rPr>
              <a:t>Titanic</a:t>
            </a:r>
          </a:p>
          <a:p>
            <a:pPr algn="ctr"/>
            <a:r>
              <a:rPr lang="fr-FR" sz="2800" dirty="0" smtClean="0">
                <a:solidFill>
                  <a:srgbClr val="00B050"/>
                </a:solidFill>
              </a:rPr>
              <a:t>La marche de l’empereur</a:t>
            </a:r>
            <a:endParaRPr lang="fr-FR" sz="2800" dirty="0" smtClean="0">
              <a:solidFill>
                <a:srgbClr val="00B050"/>
              </a:solidFill>
              <a:hlinkClick r:id="rId3" action="ppaction://hlinkfile"/>
            </a:endParaRPr>
          </a:p>
          <a:p>
            <a:pPr algn="ctr">
              <a:buNone/>
            </a:pPr>
            <a:endParaRPr lang="fr-FR" dirty="0" smtClean="0"/>
          </a:p>
          <a:p>
            <a:pPr>
              <a:buNone/>
            </a:pPr>
            <a:endParaRPr lang="fr-FR" sz="2400" i="1" dirty="0" smtClean="0">
              <a:solidFill>
                <a:schemeClr val="bg2">
                  <a:lumMod val="50000"/>
                </a:schemeClr>
              </a:solidFill>
            </a:endParaRPr>
          </a:p>
          <a:p>
            <a:pPr>
              <a:buNone/>
            </a:pPr>
            <a:r>
              <a:rPr lang="fr-FR" sz="2400" i="1" dirty="0" smtClean="0">
                <a:solidFill>
                  <a:schemeClr val="bg2">
                    <a:lumMod val="50000"/>
                  </a:schemeClr>
                </a:solidFill>
              </a:rPr>
              <a:t>Comment  se construit la compréhension du message reçu ?</a:t>
            </a:r>
          </a:p>
          <a:p>
            <a:pPr algn="ctr">
              <a:buNone/>
            </a:pPr>
            <a:endParaRPr lang="fr-FR" dirty="0" smtClean="0"/>
          </a:p>
          <a:p>
            <a:pPr algn="ctr">
              <a:buNone/>
            </a:pPr>
            <a:r>
              <a:rPr lang="fr-FR" i="1" dirty="0" smtClean="0">
                <a:solidFill>
                  <a:srgbClr val="00B050"/>
                </a:solidFill>
              </a:rPr>
              <a:t>Echanges collectifs </a:t>
            </a:r>
          </a:p>
          <a:p>
            <a:endParaRPr lang="fr-FR" dirty="0"/>
          </a:p>
        </p:txBody>
      </p:sp>
      <p:sp>
        <p:nvSpPr>
          <p:cNvPr id="3" name="Titre 2"/>
          <p:cNvSpPr>
            <a:spLocks noGrp="1"/>
          </p:cNvSpPr>
          <p:nvPr>
            <p:ph type="title"/>
          </p:nvPr>
        </p:nvSpPr>
        <p:spPr/>
        <p:txBody>
          <a:bodyPr>
            <a:normAutofit fontScale="90000"/>
          </a:bodyPr>
          <a:lstStyle/>
          <a:p>
            <a:pPr algn="ctr"/>
            <a:r>
              <a:rPr lang="fr-FR" dirty="0" smtClean="0"/>
              <a:t>Qu’est-ce que « comprendre » ?</a:t>
            </a:r>
            <a:br>
              <a:rPr lang="fr-FR" dirty="0" smtClean="0"/>
            </a:br>
            <a:r>
              <a:rPr lang="fr-FR" sz="3600" i="1" dirty="0" smtClean="0"/>
              <a:t>Quelques apports théoriques</a:t>
            </a:r>
            <a:endParaRPr lang="fr-FR" sz="3600" i="1" dirty="0"/>
          </a:p>
        </p:txBody>
      </p:sp>
      <p:sp>
        <p:nvSpPr>
          <p:cNvPr id="4" name="Espace réservé du pied de page 3"/>
          <p:cNvSpPr>
            <a:spLocks noGrp="1"/>
          </p:cNvSpPr>
          <p:nvPr>
            <p:ph type="ftr" sz="quarter" idx="11"/>
          </p:nvPr>
        </p:nvSpPr>
        <p:spPr>
          <a:xfrm>
            <a:off x="4380072" y="6453336"/>
            <a:ext cx="4368392" cy="319733"/>
          </a:xfrm>
        </p:spPr>
        <p:txBody>
          <a:bodyPr/>
          <a:lstStyle/>
          <a:p>
            <a:r>
              <a:rPr kumimoji="0" lang="fr-FR" dirty="0" smtClean="0"/>
              <a:t>Equipe de circonscription de Meaux Villenoy 77</a:t>
            </a:r>
            <a:endParaRPr kumimoji="0"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67544" y="908720"/>
            <a:ext cx="8496944" cy="5400600"/>
          </a:xfrm>
        </p:spPr>
        <p:txBody>
          <a:bodyPr>
            <a:normAutofit fontScale="32500" lnSpcReduction="20000"/>
          </a:bodyPr>
          <a:lstStyle/>
          <a:p>
            <a:pPr algn="just"/>
            <a:r>
              <a:rPr lang="fr-FR" sz="6000" dirty="0" smtClean="0"/>
              <a:t>Ils pensent qu’il faut comprendre tous les mots d’un texte pour comprendre ce qu’il signifie</a:t>
            </a:r>
            <a:r>
              <a:rPr lang="fr-FR" sz="5500" i="1" dirty="0" smtClean="0"/>
              <a:t>. Ils s’arrêtent au mot inconnu et ne poursuivent pas la lecture pour chercher d’autres indices.</a:t>
            </a:r>
            <a:endParaRPr lang="fr-FR" sz="6000" i="1" dirty="0" smtClean="0"/>
          </a:p>
          <a:p>
            <a:pPr algn="just"/>
            <a:endParaRPr lang="fr-FR" sz="6000" dirty="0" smtClean="0"/>
          </a:p>
          <a:p>
            <a:pPr algn="just"/>
            <a:r>
              <a:rPr lang="fr-FR" sz="6000" dirty="0" smtClean="0"/>
              <a:t>Ils procèdent à un contrôle de la compréhension au niveau propositionnel (intérieur de la phrase), mais peu au niveau local (</a:t>
            </a:r>
            <a:r>
              <a:rPr lang="fr-FR" sz="6000" dirty="0" err="1" smtClean="0"/>
              <a:t>interphrastique</a:t>
            </a:r>
            <a:r>
              <a:rPr lang="fr-FR" sz="6000" dirty="0" smtClean="0"/>
              <a:t>). </a:t>
            </a:r>
            <a:r>
              <a:rPr lang="fr-FR" sz="5500" i="1" dirty="0" smtClean="0"/>
              <a:t>Ils ne peuvent pas se créer d’images mentales cohérentes.</a:t>
            </a:r>
            <a:endParaRPr lang="fr-FR" sz="6000" i="1" dirty="0" smtClean="0"/>
          </a:p>
          <a:p>
            <a:pPr algn="just"/>
            <a:endParaRPr lang="fr-FR" sz="6000" dirty="0" smtClean="0"/>
          </a:p>
          <a:p>
            <a:pPr algn="just"/>
            <a:r>
              <a:rPr lang="fr-FR" sz="6000" dirty="0" smtClean="0"/>
              <a:t>Ils confondent lecture compréhension et simple recherche d’informations. </a:t>
            </a:r>
            <a:r>
              <a:rPr lang="fr-FR" sz="5500" i="1" dirty="0" smtClean="0">
                <a:sym typeface="Wingdings"/>
              </a:rPr>
              <a:t>Ils n’ont pas compris les enjeux de la lecture (lire pour…). Ils ont une représentation erronée de la tâche</a:t>
            </a:r>
            <a:r>
              <a:rPr lang="fr-FR" sz="5500" i="1" dirty="0" smtClean="0"/>
              <a:t> et mobilisent des stratégies inappropriées (pour eux, lire = répondre à des questions)</a:t>
            </a:r>
            <a:endParaRPr lang="fr-FR" sz="6000" i="1" dirty="0" smtClean="0"/>
          </a:p>
          <a:p>
            <a:pPr algn="just"/>
            <a:endParaRPr lang="fr-FR" sz="6000" dirty="0" smtClean="0"/>
          </a:p>
          <a:p>
            <a:pPr algn="just"/>
            <a:r>
              <a:rPr lang="fr-FR" sz="6000" dirty="0" smtClean="0"/>
              <a:t>Pour répondre aux questions ils ont tendance à vouloir mémoriser et restituer la forme littérale des énoncés. </a:t>
            </a:r>
            <a:r>
              <a:rPr lang="fr-FR" sz="5500" i="1" dirty="0" smtClean="0"/>
              <a:t>Quand ils n’y parviennent pas, ils sont angoissés ou se découragent et cessent de s’impliquer.</a:t>
            </a:r>
            <a:endParaRPr lang="fr-FR" sz="6400" i="1" dirty="0" smtClean="0"/>
          </a:p>
          <a:p>
            <a:pPr algn="just">
              <a:buNone/>
            </a:pPr>
            <a:r>
              <a:rPr lang="fr-FR" dirty="0" smtClean="0"/>
              <a:t>   </a:t>
            </a:r>
          </a:p>
          <a:p>
            <a:pPr algn="just"/>
            <a:endParaRPr lang="fr-FR" dirty="0" smtClean="0"/>
          </a:p>
          <a:p>
            <a:pPr algn="just"/>
            <a:endParaRPr lang="fr-FR" dirty="0"/>
          </a:p>
        </p:txBody>
      </p:sp>
      <p:sp>
        <p:nvSpPr>
          <p:cNvPr id="3" name="Titre 2"/>
          <p:cNvSpPr>
            <a:spLocks noGrp="1"/>
          </p:cNvSpPr>
          <p:nvPr>
            <p:ph type="title"/>
          </p:nvPr>
        </p:nvSpPr>
        <p:spPr>
          <a:xfrm>
            <a:off x="251520" y="188640"/>
            <a:ext cx="8568952" cy="648072"/>
          </a:xfrm>
        </p:spPr>
        <p:txBody>
          <a:bodyPr>
            <a:normAutofit fontScale="90000"/>
          </a:bodyPr>
          <a:lstStyle/>
          <a:p>
            <a:pPr algn="ctr"/>
            <a:r>
              <a:rPr lang="fr-FR" sz="3100" dirty="0" smtClean="0">
                <a:solidFill>
                  <a:srgbClr val="0070C0"/>
                </a:solidFill>
              </a:rPr>
              <a:t/>
            </a:r>
            <a:br>
              <a:rPr lang="fr-FR" sz="3100" dirty="0" smtClean="0">
                <a:solidFill>
                  <a:srgbClr val="0070C0"/>
                </a:solidFill>
              </a:rPr>
            </a:br>
            <a:r>
              <a:rPr lang="fr-FR" sz="2200" dirty="0" smtClean="0">
                <a:solidFill>
                  <a:srgbClr val="0070C0"/>
                </a:solidFill>
              </a:rPr>
              <a:t>Les représentations que les lecteurs/</a:t>
            </a:r>
            <a:r>
              <a:rPr lang="fr-FR" sz="2200" dirty="0" err="1" smtClean="0">
                <a:solidFill>
                  <a:srgbClr val="0070C0"/>
                </a:solidFill>
              </a:rPr>
              <a:t>compreneurs</a:t>
            </a:r>
            <a:r>
              <a:rPr lang="fr-FR" sz="2200" dirty="0" smtClean="0">
                <a:solidFill>
                  <a:srgbClr val="0070C0"/>
                </a:solidFill>
              </a:rPr>
              <a:t> précaires </a:t>
            </a:r>
            <a:br>
              <a:rPr lang="fr-FR" sz="2200" dirty="0" smtClean="0">
                <a:solidFill>
                  <a:srgbClr val="0070C0"/>
                </a:solidFill>
              </a:rPr>
            </a:br>
            <a:r>
              <a:rPr lang="fr-FR" sz="2200" dirty="0" smtClean="0">
                <a:solidFill>
                  <a:srgbClr val="0070C0"/>
                </a:solidFill>
              </a:rPr>
              <a:t>se font de la lecture</a:t>
            </a:r>
            <a:br>
              <a:rPr lang="fr-FR" sz="2200" dirty="0" smtClean="0">
                <a:solidFill>
                  <a:srgbClr val="0070C0"/>
                </a:solidFill>
              </a:rPr>
            </a:br>
            <a:endParaRPr lang="fr-FR" sz="2200" dirty="0">
              <a:solidFill>
                <a:srgbClr val="0070C0"/>
              </a:solidFill>
            </a:endParaRPr>
          </a:p>
        </p:txBody>
      </p:sp>
      <p:sp>
        <p:nvSpPr>
          <p:cNvPr id="4" name="Espace réservé du pied de page 3"/>
          <p:cNvSpPr>
            <a:spLocks noGrp="1"/>
          </p:cNvSpPr>
          <p:nvPr>
            <p:ph type="ftr" sz="quarter" idx="11"/>
          </p:nvPr>
        </p:nvSpPr>
        <p:spPr>
          <a:xfrm>
            <a:off x="4380072" y="6525344"/>
            <a:ext cx="4152368" cy="247725"/>
          </a:xfrm>
        </p:spPr>
        <p:txBody>
          <a:bodyPr/>
          <a:lstStyle/>
          <a:p>
            <a:r>
              <a:rPr kumimoji="0" lang="fr-FR" dirty="0" smtClean="0"/>
              <a:t>Equipe de circonscription de Meaux Villenoy 77</a:t>
            </a:r>
            <a:endParaRPr kumimoji="0"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2">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 calcmode="lin" valueType="num">
                                      <p:cBhvr>
                                        <p:cTn id="21" dur="1000" fill="hold"/>
                                        <p:tgtEl>
                                          <p:spTgt spid="2">
                                            <p:txEl>
                                              <p:pRg st="4" end="4"/>
                                            </p:txEl>
                                          </p:spTgt>
                                        </p:tgtEl>
                                        <p:attrNameLst>
                                          <p:attrName>ppt_w</p:attrName>
                                        </p:attrNameLst>
                                      </p:cBhvr>
                                      <p:tavLst>
                                        <p:tav tm="0">
                                          <p:val>
                                            <p:strVal val="#ppt_w*0.70"/>
                                          </p:val>
                                        </p:tav>
                                        <p:tav tm="100000">
                                          <p:val>
                                            <p:strVal val="#ppt_w"/>
                                          </p:val>
                                        </p:tav>
                                      </p:tavLst>
                                    </p:anim>
                                    <p:anim calcmode="lin" valueType="num">
                                      <p:cBhvr>
                                        <p:cTn id="22" dur="1000" fill="hold"/>
                                        <p:tgtEl>
                                          <p:spTgt spid="2">
                                            <p:txEl>
                                              <p:pRg st="4" end="4"/>
                                            </p:txEl>
                                          </p:spTgt>
                                        </p:tgtEl>
                                        <p:attrNameLst>
                                          <p:attrName>ppt_h</p:attrName>
                                        </p:attrNameLst>
                                      </p:cBhvr>
                                      <p:tavLst>
                                        <p:tav tm="0">
                                          <p:val>
                                            <p:strVal val="#ppt_h"/>
                                          </p:val>
                                        </p:tav>
                                        <p:tav tm="100000">
                                          <p:val>
                                            <p:strVal val="#ppt_h"/>
                                          </p:val>
                                        </p:tav>
                                      </p:tavLst>
                                    </p:anim>
                                    <p:animEffect transition="in" filter="fade">
                                      <p:cBhvr>
                                        <p:cTn id="23" dur="1000"/>
                                        <p:tgtEl>
                                          <p:spTgt spid="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2">
                                            <p:txEl>
                                              <p:pRg st="6" end="6"/>
                                            </p:txEl>
                                          </p:spTgt>
                                        </p:tgtEl>
                                        <p:attrNameLst>
                                          <p:attrName>style.visibility</p:attrName>
                                        </p:attrNameLst>
                                      </p:cBhvr>
                                      <p:to>
                                        <p:strVal val="visible"/>
                                      </p:to>
                                    </p:set>
                                    <p:anim calcmode="lin" valueType="num">
                                      <p:cBhvr>
                                        <p:cTn id="28" dur="1000" fill="hold"/>
                                        <p:tgtEl>
                                          <p:spTgt spid="2">
                                            <p:txEl>
                                              <p:pRg st="6" end="6"/>
                                            </p:txEl>
                                          </p:spTgt>
                                        </p:tgtEl>
                                        <p:attrNameLst>
                                          <p:attrName>ppt_w</p:attrName>
                                        </p:attrNameLst>
                                      </p:cBhvr>
                                      <p:tavLst>
                                        <p:tav tm="0">
                                          <p:val>
                                            <p:strVal val="#ppt_w*0.70"/>
                                          </p:val>
                                        </p:tav>
                                        <p:tav tm="100000">
                                          <p:val>
                                            <p:strVal val="#ppt_w"/>
                                          </p:val>
                                        </p:tav>
                                      </p:tavLst>
                                    </p:anim>
                                    <p:anim calcmode="lin" valueType="num">
                                      <p:cBhvr>
                                        <p:cTn id="29" dur="1000" fill="hold"/>
                                        <p:tgtEl>
                                          <p:spTgt spid="2">
                                            <p:txEl>
                                              <p:pRg st="6" end="6"/>
                                            </p:txEl>
                                          </p:spTgt>
                                        </p:tgtEl>
                                        <p:attrNameLst>
                                          <p:attrName>ppt_h</p:attrName>
                                        </p:attrNameLst>
                                      </p:cBhvr>
                                      <p:tavLst>
                                        <p:tav tm="0">
                                          <p:val>
                                            <p:strVal val="#ppt_h"/>
                                          </p:val>
                                        </p:tav>
                                        <p:tav tm="100000">
                                          <p:val>
                                            <p:strVal val="#ppt_h"/>
                                          </p:val>
                                        </p:tav>
                                      </p:tavLst>
                                    </p:anim>
                                    <p:animEffect transition="in" filter="fade">
                                      <p:cBhvr>
                                        <p:cTn id="30" dur="1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67544" y="908720"/>
            <a:ext cx="8496944" cy="5400600"/>
          </a:xfrm>
        </p:spPr>
        <p:txBody>
          <a:bodyPr>
            <a:normAutofit fontScale="32500" lnSpcReduction="20000"/>
          </a:bodyPr>
          <a:lstStyle/>
          <a:p>
            <a:pPr algn="just"/>
            <a:r>
              <a:rPr lang="fr-FR" sz="6000" dirty="0" smtClean="0"/>
              <a:t>Ils s’interdisent certaines stratégies : </a:t>
            </a:r>
            <a:r>
              <a:rPr lang="fr-FR" sz="5500" i="1" dirty="0" smtClean="0"/>
              <a:t>ex : retourner au texte pour vérifier, chercher des indices. Ils ne pensent pas à recourir aux outils créés en classe (affichages, frises chronologique des actions, trombinoscope des personnages…). Ils s’imaginent qu’on leur demande de tout retenir ou ne savent pas où chercher. </a:t>
            </a:r>
            <a:endParaRPr lang="fr-FR" sz="6000" i="1" dirty="0" smtClean="0"/>
          </a:p>
          <a:p>
            <a:pPr algn="just">
              <a:buNone/>
            </a:pPr>
            <a:endParaRPr lang="fr-FR" sz="6000" dirty="0" smtClean="0"/>
          </a:p>
          <a:p>
            <a:pPr algn="just"/>
            <a:r>
              <a:rPr lang="fr-FR" sz="6000" dirty="0" smtClean="0"/>
              <a:t>Ils ne peuvent pas se créer de représentations mentales si le thème ou le sujet traité leur sont étrangers.</a:t>
            </a:r>
          </a:p>
          <a:p>
            <a:pPr algn="just">
              <a:buNone/>
            </a:pPr>
            <a:endParaRPr lang="fr-FR" sz="6000" dirty="0" smtClean="0"/>
          </a:p>
          <a:p>
            <a:pPr algn="just"/>
            <a:r>
              <a:rPr lang="fr-FR" sz="6000" dirty="0" smtClean="0"/>
              <a:t> Ils éprouvent des difficultés à mémoriser l’enchaînement des situations </a:t>
            </a:r>
            <a:r>
              <a:rPr lang="fr-FR" sz="5500" i="1" dirty="0" smtClean="0"/>
              <a:t>(difficultés d’interprétation des substituts anaphoriques, des connecteurs logiques et temporels…)</a:t>
            </a:r>
            <a:endParaRPr lang="fr-FR" sz="6000" i="1" dirty="0" smtClean="0"/>
          </a:p>
          <a:p>
            <a:pPr algn="just"/>
            <a:endParaRPr lang="fr-FR" sz="6000" dirty="0" smtClean="0"/>
          </a:p>
          <a:p>
            <a:pPr algn="just"/>
            <a:r>
              <a:rPr lang="fr-FR" sz="6000" dirty="0" smtClean="0"/>
              <a:t> Ils peuvent aussi ignorer les stratégies auxquelles ils peuvent recourir si elles n’ont pas été enseignées explicitement.</a:t>
            </a:r>
          </a:p>
          <a:p>
            <a:pPr algn="just"/>
            <a:endParaRPr lang="fr-FR" sz="6000" dirty="0" smtClean="0"/>
          </a:p>
          <a:p>
            <a:pPr algn="just"/>
            <a:r>
              <a:rPr lang="fr-FR" sz="6000" dirty="0" smtClean="0"/>
              <a:t>Ils s’accrochent à des représentations mentales erronées et s’interdisent de les remettre en question. </a:t>
            </a:r>
            <a:r>
              <a:rPr lang="fr-FR" sz="5500" i="1" dirty="0" smtClean="0"/>
              <a:t>Absence de flexibilité.</a:t>
            </a:r>
            <a:endParaRPr lang="fr-FR" i="1" dirty="0" smtClean="0"/>
          </a:p>
          <a:p>
            <a:pPr algn="just"/>
            <a:endParaRPr lang="fr-FR" dirty="0"/>
          </a:p>
        </p:txBody>
      </p:sp>
      <p:sp>
        <p:nvSpPr>
          <p:cNvPr id="3" name="Titre 2"/>
          <p:cNvSpPr>
            <a:spLocks noGrp="1"/>
          </p:cNvSpPr>
          <p:nvPr>
            <p:ph type="title"/>
          </p:nvPr>
        </p:nvSpPr>
        <p:spPr>
          <a:xfrm>
            <a:off x="251520" y="188640"/>
            <a:ext cx="8568952" cy="648072"/>
          </a:xfrm>
        </p:spPr>
        <p:txBody>
          <a:bodyPr>
            <a:normAutofit fontScale="90000"/>
          </a:bodyPr>
          <a:lstStyle/>
          <a:p>
            <a:pPr algn="ctr"/>
            <a:r>
              <a:rPr lang="fr-FR" sz="3100" dirty="0" smtClean="0">
                <a:solidFill>
                  <a:srgbClr val="0070C0"/>
                </a:solidFill>
              </a:rPr>
              <a:t/>
            </a:r>
            <a:br>
              <a:rPr lang="fr-FR" sz="3100" dirty="0" smtClean="0">
                <a:solidFill>
                  <a:srgbClr val="0070C0"/>
                </a:solidFill>
              </a:rPr>
            </a:br>
            <a:r>
              <a:rPr lang="fr-FR" sz="2200" dirty="0" smtClean="0">
                <a:solidFill>
                  <a:srgbClr val="0070C0"/>
                </a:solidFill>
              </a:rPr>
              <a:t>Les représentations que les lecteurs/</a:t>
            </a:r>
            <a:r>
              <a:rPr lang="fr-FR" sz="2200" dirty="0" err="1" smtClean="0">
                <a:solidFill>
                  <a:srgbClr val="0070C0"/>
                </a:solidFill>
              </a:rPr>
              <a:t>compreneurs</a:t>
            </a:r>
            <a:r>
              <a:rPr lang="fr-FR" sz="2200" dirty="0" smtClean="0">
                <a:solidFill>
                  <a:srgbClr val="0070C0"/>
                </a:solidFill>
              </a:rPr>
              <a:t> précaires </a:t>
            </a:r>
            <a:br>
              <a:rPr lang="fr-FR" sz="2200" dirty="0" smtClean="0">
                <a:solidFill>
                  <a:srgbClr val="0070C0"/>
                </a:solidFill>
              </a:rPr>
            </a:br>
            <a:r>
              <a:rPr lang="fr-FR" sz="2200" dirty="0" smtClean="0">
                <a:solidFill>
                  <a:srgbClr val="0070C0"/>
                </a:solidFill>
              </a:rPr>
              <a:t>se font de la lecture</a:t>
            </a:r>
            <a:br>
              <a:rPr lang="fr-FR" sz="2200" dirty="0" smtClean="0">
                <a:solidFill>
                  <a:srgbClr val="0070C0"/>
                </a:solidFill>
              </a:rPr>
            </a:br>
            <a:endParaRPr lang="fr-FR" sz="2200" dirty="0">
              <a:solidFill>
                <a:srgbClr val="0070C0"/>
              </a:solidFill>
            </a:endParaRPr>
          </a:p>
        </p:txBody>
      </p:sp>
      <p:sp>
        <p:nvSpPr>
          <p:cNvPr id="4" name="Espace réservé du pied de page 3"/>
          <p:cNvSpPr>
            <a:spLocks noGrp="1"/>
          </p:cNvSpPr>
          <p:nvPr>
            <p:ph type="ftr" sz="quarter" idx="11"/>
          </p:nvPr>
        </p:nvSpPr>
        <p:spPr>
          <a:xfrm>
            <a:off x="4380072" y="6309320"/>
            <a:ext cx="4224376" cy="463749"/>
          </a:xfrm>
        </p:spPr>
        <p:txBody>
          <a:bodyPr/>
          <a:lstStyle/>
          <a:p>
            <a:r>
              <a:rPr kumimoji="0" lang="fr-FR" smtClean="0"/>
              <a:t>Equipe de circonscription de Meaux Villenoy 77</a:t>
            </a:r>
            <a:endParaRPr kumimoji="0"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2">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 calcmode="lin" valueType="num">
                                      <p:cBhvr>
                                        <p:cTn id="21" dur="1000" fill="hold"/>
                                        <p:tgtEl>
                                          <p:spTgt spid="2">
                                            <p:txEl>
                                              <p:pRg st="4" end="4"/>
                                            </p:txEl>
                                          </p:spTgt>
                                        </p:tgtEl>
                                        <p:attrNameLst>
                                          <p:attrName>ppt_w</p:attrName>
                                        </p:attrNameLst>
                                      </p:cBhvr>
                                      <p:tavLst>
                                        <p:tav tm="0">
                                          <p:val>
                                            <p:strVal val="#ppt_w*0.70"/>
                                          </p:val>
                                        </p:tav>
                                        <p:tav tm="100000">
                                          <p:val>
                                            <p:strVal val="#ppt_w"/>
                                          </p:val>
                                        </p:tav>
                                      </p:tavLst>
                                    </p:anim>
                                    <p:anim calcmode="lin" valueType="num">
                                      <p:cBhvr>
                                        <p:cTn id="22" dur="1000" fill="hold"/>
                                        <p:tgtEl>
                                          <p:spTgt spid="2">
                                            <p:txEl>
                                              <p:pRg st="4" end="4"/>
                                            </p:txEl>
                                          </p:spTgt>
                                        </p:tgtEl>
                                        <p:attrNameLst>
                                          <p:attrName>ppt_h</p:attrName>
                                        </p:attrNameLst>
                                      </p:cBhvr>
                                      <p:tavLst>
                                        <p:tav tm="0">
                                          <p:val>
                                            <p:strVal val="#ppt_h"/>
                                          </p:val>
                                        </p:tav>
                                        <p:tav tm="100000">
                                          <p:val>
                                            <p:strVal val="#ppt_h"/>
                                          </p:val>
                                        </p:tav>
                                      </p:tavLst>
                                    </p:anim>
                                    <p:animEffect transition="in" filter="fade">
                                      <p:cBhvr>
                                        <p:cTn id="23" dur="1000"/>
                                        <p:tgtEl>
                                          <p:spTgt spid="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2">
                                            <p:txEl>
                                              <p:pRg st="6" end="6"/>
                                            </p:txEl>
                                          </p:spTgt>
                                        </p:tgtEl>
                                        <p:attrNameLst>
                                          <p:attrName>style.visibility</p:attrName>
                                        </p:attrNameLst>
                                      </p:cBhvr>
                                      <p:to>
                                        <p:strVal val="visible"/>
                                      </p:to>
                                    </p:set>
                                    <p:anim calcmode="lin" valueType="num">
                                      <p:cBhvr>
                                        <p:cTn id="28" dur="1000" fill="hold"/>
                                        <p:tgtEl>
                                          <p:spTgt spid="2">
                                            <p:txEl>
                                              <p:pRg st="6" end="6"/>
                                            </p:txEl>
                                          </p:spTgt>
                                        </p:tgtEl>
                                        <p:attrNameLst>
                                          <p:attrName>ppt_w</p:attrName>
                                        </p:attrNameLst>
                                      </p:cBhvr>
                                      <p:tavLst>
                                        <p:tav tm="0">
                                          <p:val>
                                            <p:strVal val="#ppt_w*0.70"/>
                                          </p:val>
                                        </p:tav>
                                        <p:tav tm="100000">
                                          <p:val>
                                            <p:strVal val="#ppt_w"/>
                                          </p:val>
                                        </p:tav>
                                      </p:tavLst>
                                    </p:anim>
                                    <p:anim calcmode="lin" valueType="num">
                                      <p:cBhvr>
                                        <p:cTn id="29" dur="1000" fill="hold"/>
                                        <p:tgtEl>
                                          <p:spTgt spid="2">
                                            <p:txEl>
                                              <p:pRg st="6" end="6"/>
                                            </p:txEl>
                                          </p:spTgt>
                                        </p:tgtEl>
                                        <p:attrNameLst>
                                          <p:attrName>ppt_h</p:attrName>
                                        </p:attrNameLst>
                                      </p:cBhvr>
                                      <p:tavLst>
                                        <p:tav tm="0">
                                          <p:val>
                                            <p:strVal val="#ppt_h"/>
                                          </p:val>
                                        </p:tav>
                                        <p:tav tm="100000">
                                          <p:val>
                                            <p:strVal val="#ppt_h"/>
                                          </p:val>
                                        </p:tav>
                                      </p:tavLst>
                                    </p:anim>
                                    <p:animEffect transition="in" filter="fade">
                                      <p:cBhvr>
                                        <p:cTn id="30" dur="1000"/>
                                        <p:tgtEl>
                                          <p:spTgt spid="2">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anim calcmode="lin" valueType="num">
                                      <p:cBhvr>
                                        <p:cTn id="35" dur="1000" fill="hold"/>
                                        <p:tgtEl>
                                          <p:spTgt spid="2">
                                            <p:txEl>
                                              <p:pRg st="8" end="8"/>
                                            </p:txEl>
                                          </p:spTgt>
                                        </p:tgtEl>
                                        <p:attrNameLst>
                                          <p:attrName>ppt_w</p:attrName>
                                        </p:attrNameLst>
                                      </p:cBhvr>
                                      <p:tavLst>
                                        <p:tav tm="0">
                                          <p:val>
                                            <p:strVal val="#ppt_w*0.70"/>
                                          </p:val>
                                        </p:tav>
                                        <p:tav tm="100000">
                                          <p:val>
                                            <p:strVal val="#ppt_w"/>
                                          </p:val>
                                        </p:tav>
                                      </p:tavLst>
                                    </p:anim>
                                    <p:anim calcmode="lin" valueType="num">
                                      <p:cBhvr>
                                        <p:cTn id="36" dur="1000" fill="hold"/>
                                        <p:tgtEl>
                                          <p:spTgt spid="2">
                                            <p:txEl>
                                              <p:pRg st="8" end="8"/>
                                            </p:txEl>
                                          </p:spTgt>
                                        </p:tgtEl>
                                        <p:attrNameLst>
                                          <p:attrName>ppt_h</p:attrName>
                                        </p:attrNameLst>
                                      </p:cBhvr>
                                      <p:tavLst>
                                        <p:tav tm="0">
                                          <p:val>
                                            <p:strVal val="#ppt_h"/>
                                          </p:val>
                                        </p:tav>
                                        <p:tav tm="100000">
                                          <p:val>
                                            <p:strVal val="#ppt_h"/>
                                          </p:val>
                                        </p:tav>
                                      </p:tavLst>
                                    </p:anim>
                                    <p:animEffect transition="in" filter="fade">
                                      <p:cBhvr>
                                        <p:cTn id="37" dur="10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274638"/>
            <a:ext cx="8229600" cy="922114"/>
          </a:xfrm>
        </p:spPr>
        <p:txBody>
          <a:bodyPr/>
          <a:lstStyle/>
          <a:p>
            <a:pPr algn="ctr"/>
            <a:r>
              <a:rPr lang="fr-FR" dirty="0" err="1" smtClean="0"/>
              <a:t>Lector</a:t>
            </a:r>
            <a:r>
              <a:rPr lang="fr-FR" dirty="0" smtClean="0"/>
              <a:t> &amp; </a:t>
            </a:r>
            <a:r>
              <a:rPr lang="fr-FR" dirty="0" err="1" smtClean="0"/>
              <a:t>Lectrix</a:t>
            </a:r>
            <a:r>
              <a:rPr lang="fr-FR" dirty="0" smtClean="0"/>
              <a:t>… </a:t>
            </a:r>
            <a:r>
              <a:rPr lang="fr-FR" sz="2800" dirty="0" smtClean="0">
                <a:solidFill>
                  <a:srgbClr val="0070C0"/>
                </a:solidFill>
              </a:rPr>
              <a:t>en bref</a:t>
            </a:r>
            <a:endParaRPr lang="fr-FR" sz="2800" dirty="0">
              <a:solidFill>
                <a:srgbClr val="0070C0"/>
              </a:solidFill>
            </a:endParaRPr>
          </a:p>
        </p:txBody>
      </p:sp>
      <p:sp>
        <p:nvSpPr>
          <p:cNvPr id="5" name="Titre 3"/>
          <p:cNvSpPr txBox="1">
            <a:spLocks/>
          </p:cNvSpPr>
          <p:nvPr/>
        </p:nvSpPr>
        <p:spPr>
          <a:xfrm>
            <a:off x="585505" y="1349152"/>
            <a:ext cx="8229600" cy="4672136"/>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endParaRPr lang="fr-FR" dirty="0"/>
          </a:p>
        </p:txBody>
      </p:sp>
      <p:sp>
        <p:nvSpPr>
          <p:cNvPr id="6" name="Titre 3"/>
          <p:cNvSpPr txBox="1">
            <a:spLocks/>
          </p:cNvSpPr>
          <p:nvPr/>
        </p:nvSpPr>
        <p:spPr>
          <a:xfrm>
            <a:off x="587896" y="1349152"/>
            <a:ext cx="8229600" cy="4384104"/>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endParaRPr lang="fr-FR" sz="2800" dirty="0">
              <a:solidFill>
                <a:srgbClr val="0070C0"/>
              </a:solidFill>
            </a:endParaRPr>
          </a:p>
        </p:txBody>
      </p:sp>
      <p:sp>
        <p:nvSpPr>
          <p:cNvPr id="11" name="ZoneTexte 10"/>
          <p:cNvSpPr txBox="1"/>
          <p:nvPr/>
        </p:nvSpPr>
        <p:spPr>
          <a:xfrm>
            <a:off x="323528" y="1628800"/>
            <a:ext cx="8493968" cy="4247317"/>
          </a:xfrm>
          <a:prstGeom prst="rect">
            <a:avLst/>
          </a:prstGeom>
          <a:noFill/>
        </p:spPr>
        <p:txBody>
          <a:bodyPr wrap="square" rtlCol="0">
            <a:spAutoFit/>
          </a:bodyPr>
          <a:lstStyle/>
          <a:p>
            <a:r>
              <a:rPr lang="fr-FR" dirty="0"/>
              <a:t>Cet outil a été conçu </a:t>
            </a:r>
            <a:r>
              <a:rPr lang="fr-FR" dirty="0" smtClean="0"/>
              <a:t>….</a:t>
            </a:r>
          </a:p>
          <a:p>
            <a:endParaRPr lang="fr-FR" dirty="0"/>
          </a:p>
          <a:p>
            <a:r>
              <a:rPr lang="fr-FR" b="1" dirty="0" smtClean="0"/>
              <a:t>…..</a:t>
            </a:r>
            <a:r>
              <a:rPr lang="fr-FR" b="1" dirty="0">
                <a:effectLst>
                  <a:outerShdw blurRad="38100" dist="38100" dir="2700000" algn="tl">
                    <a:srgbClr val="000000">
                      <a:alpha val="43137"/>
                    </a:srgbClr>
                  </a:outerShdw>
                </a:effectLst>
              </a:rPr>
              <a:t>PAR</a:t>
            </a:r>
            <a:r>
              <a:rPr lang="fr-FR" b="1" dirty="0"/>
              <a:t> </a:t>
            </a:r>
            <a:r>
              <a:rPr lang="fr-FR" dirty="0"/>
              <a:t>→ des chercheurs (Sylvie </a:t>
            </a:r>
            <a:r>
              <a:rPr lang="fr-FR" dirty="0" err="1"/>
              <a:t>Cèbe</a:t>
            </a:r>
            <a:r>
              <a:rPr lang="fr-FR" dirty="0"/>
              <a:t> et Roland </a:t>
            </a:r>
            <a:r>
              <a:rPr lang="fr-FR" dirty="0" err="1"/>
              <a:t>Goigoux</a:t>
            </a:r>
            <a:r>
              <a:rPr lang="fr-FR" dirty="0"/>
              <a:t>) qui ont été eux-mêmes instituteurs. </a:t>
            </a:r>
            <a:endParaRPr lang="fr-FR" dirty="0" smtClean="0"/>
          </a:p>
          <a:p>
            <a:endParaRPr lang="fr-FR" dirty="0"/>
          </a:p>
          <a:p>
            <a:r>
              <a:rPr lang="fr-FR" b="1" dirty="0" smtClean="0"/>
              <a:t>…..</a:t>
            </a:r>
            <a:r>
              <a:rPr lang="fr-FR" b="1" dirty="0">
                <a:effectLst>
                  <a:outerShdw blurRad="38100" dist="38100" dir="2700000" algn="tl">
                    <a:srgbClr val="000000">
                      <a:alpha val="43137"/>
                    </a:srgbClr>
                  </a:outerShdw>
                </a:effectLst>
              </a:rPr>
              <a:t>POUR</a:t>
            </a:r>
            <a:r>
              <a:rPr lang="fr-FR" dirty="0"/>
              <a:t> → aider les enseignants à favoriser les apprentissages des élèves, notamment ceux les plus en difficultés dans le domaine de la compréhension des écrits</a:t>
            </a:r>
            <a:r>
              <a:rPr lang="fr-FR" dirty="0" smtClean="0"/>
              <a:t>.</a:t>
            </a:r>
          </a:p>
          <a:p>
            <a:endParaRPr lang="fr-FR" dirty="0"/>
          </a:p>
          <a:p>
            <a:r>
              <a:rPr lang="fr-FR" b="1" dirty="0" smtClean="0"/>
              <a:t>….</a:t>
            </a:r>
            <a:r>
              <a:rPr lang="fr-FR" b="1" dirty="0">
                <a:effectLst>
                  <a:outerShdw blurRad="38100" dist="38100" dir="2700000" algn="tl">
                    <a:srgbClr val="000000">
                      <a:alpha val="43137"/>
                    </a:srgbClr>
                  </a:outerShdw>
                </a:effectLst>
              </a:rPr>
              <a:t>AFIN DE</a:t>
            </a:r>
            <a:r>
              <a:rPr lang="fr-FR" dirty="0">
                <a:effectLst>
                  <a:outerShdw blurRad="38100" dist="38100" dir="2700000" algn="tl">
                    <a:srgbClr val="000000">
                      <a:alpha val="43137"/>
                    </a:srgbClr>
                  </a:outerShdw>
                </a:effectLst>
              </a:rPr>
              <a:t> </a:t>
            </a:r>
            <a:r>
              <a:rPr lang="fr-FR" dirty="0"/>
              <a:t>→ former des lecteurs efficaces et autonomes.</a:t>
            </a:r>
          </a:p>
          <a:p>
            <a:r>
              <a:rPr lang="fr-FR" dirty="0"/>
              <a:t> </a:t>
            </a:r>
            <a:endParaRPr lang="fr-FR" dirty="0" smtClean="0"/>
          </a:p>
          <a:p>
            <a:endParaRPr lang="fr-FR" dirty="0" smtClean="0"/>
          </a:p>
          <a:p>
            <a:endParaRPr lang="fr-FR" dirty="0"/>
          </a:p>
          <a:p>
            <a:r>
              <a:rPr lang="fr-FR" sz="1600" dirty="0"/>
              <a:t>Avec cet ouvrage, on va réellement enseigner l’«</a:t>
            </a:r>
            <a:r>
              <a:rPr lang="fr-FR" sz="2000" b="1" dirty="0"/>
              <a:t>apprendre à comprendre</a:t>
            </a:r>
            <a:r>
              <a:rPr lang="fr-FR" sz="1600" dirty="0"/>
              <a:t>»,</a:t>
            </a:r>
            <a:r>
              <a:rPr lang="fr-FR" sz="1600" b="1" dirty="0"/>
              <a:t> </a:t>
            </a:r>
            <a:endParaRPr lang="fr-FR" sz="1600" b="1" dirty="0" smtClean="0"/>
          </a:p>
          <a:p>
            <a:endParaRPr lang="fr-FR" sz="1600" dirty="0"/>
          </a:p>
        </p:txBody>
      </p:sp>
      <p:sp>
        <p:nvSpPr>
          <p:cNvPr id="7" name="Espace réservé du pied de page 6"/>
          <p:cNvSpPr>
            <a:spLocks noGrp="1"/>
          </p:cNvSpPr>
          <p:nvPr>
            <p:ph type="ftr" sz="quarter" idx="11"/>
          </p:nvPr>
        </p:nvSpPr>
        <p:spPr>
          <a:xfrm>
            <a:off x="4380072" y="6381328"/>
            <a:ext cx="4440400" cy="391741"/>
          </a:xfrm>
        </p:spPr>
        <p:txBody>
          <a:bodyPr/>
          <a:lstStyle/>
          <a:p>
            <a:r>
              <a:rPr kumimoji="0" lang="fr-FR" dirty="0" smtClean="0"/>
              <a:t>Equipe de circonscription de Meaux Villenoy 77</a:t>
            </a:r>
            <a:endParaRPr kumimoji="0" lang="en-US" dirty="0"/>
          </a:p>
        </p:txBody>
      </p:sp>
    </p:spTree>
    <p:extLst>
      <p:ext uri="{BB962C8B-B14F-4D97-AF65-F5344CB8AC3E}">
        <p14:creationId xmlns:p14="http://schemas.microsoft.com/office/powerpoint/2010/main" xmlns="" val="1492029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a:bodyPr>
          <a:lstStyle/>
          <a:p>
            <a:pPr algn="ctr"/>
            <a:r>
              <a:rPr lang="fr-FR" dirty="0" smtClean="0"/>
              <a:t>L’originalité de cet outil</a:t>
            </a:r>
            <a:br>
              <a:rPr lang="fr-FR" dirty="0" smtClean="0"/>
            </a:br>
            <a:r>
              <a:rPr lang="fr-FR" sz="2700" i="1" dirty="0" smtClean="0">
                <a:solidFill>
                  <a:srgbClr val="00B0F0"/>
                </a:solidFill>
              </a:rPr>
              <a:t>Apprendre à comprendre des textes narratifs</a:t>
            </a:r>
            <a:endParaRPr lang="fr-FR" sz="2700" i="1" dirty="0">
              <a:solidFill>
                <a:srgbClr val="00B0F0"/>
              </a:solidFill>
            </a:endParaRPr>
          </a:p>
        </p:txBody>
      </p:sp>
      <p:sp>
        <p:nvSpPr>
          <p:cNvPr id="6" name="Espace réservé du contenu 5"/>
          <p:cNvSpPr>
            <a:spLocks noGrp="1"/>
          </p:cNvSpPr>
          <p:nvPr>
            <p:ph idx="1"/>
          </p:nvPr>
        </p:nvSpPr>
        <p:spPr/>
        <p:txBody>
          <a:bodyPr/>
          <a:lstStyle/>
          <a:p>
            <a:r>
              <a:rPr lang="fr-FR" dirty="0" smtClean="0"/>
              <a:t>C’est un outil de formation continue </a:t>
            </a:r>
          </a:p>
          <a:p>
            <a:pPr>
              <a:buNone/>
            </a:pPr>
            <a:endParaRPr lang="fr-FR" sz="1600" dirty="0" smtClean="0"/>
          </a:p>
          <a:p>
            <a:r>
              <a:rPr lang="fr-FR" dirty="0" smtClean="0"/>
              <a:t>Issu de la collaboration Chercheurs/Praticiens</a:t>
            </a:r>
          </a:p>
          <a:p>
            <a:pPr>
              <a:buNone/>
            </a:pPr>
            <a:endParaRPr lang="fr-FR" sz="1600" dirty="0" smtClean="0"/>
          </a:p>
          <a:p>
            <a:r>
              <a:rPr lang="fr-FR" dirty="0" smtClean="0"/>
              <a:t>Pratique, car fondé sur des bases théoriques</a:t>
            </a:r>
          </a:p>
          <a:p>
            <a:pPr>
              <a:buNone/>
            </a:pPr>
            <a:endParaRPr lang="fr-FR" sz="1600" dirty="0" smtClean="0"/>
          </a:p>
          <a:p>
            <a:r>
              <a:rPr lang="fr-FR" dirty="0" smtClean="0"/>
              <a:t>Une planification issue des principes pédagogiques</a:t>
            </a:r>
            <a:endParaRPr lang="fr-FR" dirty="0"/>
          </a:p>
        </p:txBody>
      </p:sp>
      <p:sp>
        <p:nvSpPr>
          <p:cNvPr id="4" name="Espace réservé du pied de page 3"/>
          <p:cNvSpPr>
            <a:spLocks noGrp="1"/>
          </p:cNvSpPr>
          <p:nvPr>
            <p:ph type="ftr" sz="quarter" idx="11"/>
          </p:nvPr>
        </p:nvSpPr>
        <p:spPr>
          <a:xfrm>
            <a:off x="4380072" y="6309320"/>
            <a:ext cx="4224376" cy="463749"/>
          </a:xfrm>
        </p:spPr>
        <p:txBody>
          <a:bodyPr/>
          <a:lstStyle/>
          <a:p>
            <a:r>
              <a:rPr kumimoji="0" lang="fr-FR" dirty="0" smtClean="0"/>
              <a:t>Equipe de circonscription de Meaux Villenoy 77</a:t>
            </a:r>
            <a:endParaRPr kumimoji="0"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anim calcmode="lin" valueType="num">
                                      <p:cBhvr>
                                        <p:cTn id="14" dur="10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6">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 calcmode="lin" valueType="num">
                                      <p:cBhvr>
                                        <p:cTn id="21" dur="1000" fill="hold"/>
                                        <p:tgtEl>
                                          <p:spTgt spid="6">
                                            <p:txEl>
                                              <p:pRg st="4" end="4"/>
                                            </p:txEl>
                                          </p:spTgt>
                                        </p:tgtEl>
                                        <p:attrNameLst>
                                          <p:attrName>ppt_w</p:attrName>
                                        </p:attrNameLst>
                                      </p:cBhvr>
                                      <p:tavLst>
                                        <p:tav tm="0">
                                          <p:val>
                                            <p:strVal val="#ppt_w*0.70"/>
                                          </p:val>
                                        </p:tav>
                                        <p:tav tm="100000">
                                          <p:val>
                                            <p:strVal val="#ppt_w"/>
                                          </p:val>
                                        </p:tav>
                                      </p:tavLst>
                                    </p:anim>
                                    <p:anim calcmode="lin" valueType="num">
                                      <p:cBhvr>
                                        <p:cTn id="22" dur="10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23" dur="1000"/>
                                        <p:tgtEl>
                                          <p:spTgt spid="6">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6">
                                            <p:txEl>
                                              <p:pRg st="6" end="6"/>
                                            </p:txEl>
                                          </p:spTgt>
                                        </p:tgtEl>
                                        <p:attrNameLst>
                                          <p:attrName>style.visibility</p:attrName>
                                        </p:attrNameLst>
                                      </p:cBhvr>
                                      <p:to>
                                        <p:strVal val="visible"/>
                                      </p:to>
                                    </p:set>
                                    <p:anim calcmode="lin" valueType="num">
                                      <p:cBhvr>
                                        <p:cTn id="28" dur="1000" fill="hold"/>
                                        <p:tgtEl>
                                          <p:spTgt spid="6">
                                            <p:txEl>
                                              <p:pRg st="6" end="6"/>
                                            </p:txEl>
                                          </p:spTgt>
                                        </p:tgtEl>
                                        <p:attrNameLst>
                                          <p:attrName>ppt_w</p:attrName>
                                        </p:attrNameLst>
                                      </p:cBhvr>
                                      <p:tavLst>
                                        <p:tav tm="0">
                                          <p:val>
                                            <p:strVal val="#ppt_w*0.70"/>
                                          </p:val>
                                        </p:tav>
                                        <p:tav tm="100000">
                                          <p:val>
                                            <p:strVal val="#ppt_w"/>
                                          </p:val>
                                        </p:tav>
                                      </p:tavLst>
                                    </p:anim>
                                    <p:anim calcmode="lin" valueType="num">
                                      <p:cBhvr>
                                        <p:cTn id="29" dur="1000" fill="hold"/>
                                        <p:tgtEl>
                                          <p:spTgt spid="6">
                                            <p:txEl>
                                              <p:pRg st="6" end="6"/>
                                            </p:txEl>
                                          </p:spTgt>
                                        </p:tgtEl>
                                        <p:attrNameLst>
                                          <p:attrName>ppt_h</p:attrName>
                                        </p:attrNameLst>
                                      </p:cBhvr>
                                      <p:tavLst>
                                        <p:tav tm="0">
                                          <p:val>
                                            <p:strVal val="#ppt_h"/>
                                          </p:val>
                                        </p:tav>
                                        <p:tav tm="100000">
                                          <p:val>
                                            <p:strVal val="#ppt_h"/>
                                          </p:val>
                                        </p:tav>
                                      </p:tavLst>
                                    </p:anim>
                                    <p:animEffect transition="in" filter="fade">
                                      <p:cBhvr>
                                        <p:cTn id="30" dur="10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81328"/>
            <a:ext cx="8229600" cy="4972008"/>
          </a:xfrm>
        </p:spPr>
        <p:txBody>
          <a:bodyPr>
            <a:normAutofit fontScale="92500" lnSpcReduction="10000"/>
          </a:bodyPr>
          <a:lstStyle/>
          <a:p>
            <a:r>
              <a:rPr lang="fr-FR" dirty="0" err="1" smtClean="0"/>
              <a:t>Lectorino</a:t>
            </a:r>
            <a:r>
              <a:rPr lang="fr-FR" dirty="0" smtClean="0"/>
              <a:t> &amp; </a:t>
            </a:r>
            <a:r>
              <a:rPr lang="fr-FR" dirty="0" err="1" smtClean="0"/>
              <a:t>lectorinette</a:t>
            </a:r>
            <a:r>
              <a:rPr lang="fr-FR" dirty="0" smtClean="0"/>
              <a:t> : CE1 CE2 </a:t>
            </a:r>
          </a:p>
          <a:p>
            <a:pPr>
              <a:lnSpc>
                <a:spcPct val="120000"/>
              </a:lnSpc>
              <a:spcBef>
                <a:spcPts val="1200"/>
              </a:spcBef>
              <a:buFontTx/>
              <a:buChar char="-"/>
            </a:pPr>
            <a:r>
              <a:rPr lang="fr-FR" sz="2200" dirty="0" smtClean="0"/>
              <a:t>Les compétences de décodage</a:t>
            </a:r>
          </a:p>
          <a:p>
            <a:pPr>
              <a:lnSpc>
                <a:spcPct val="120000"/>
              </a:lnSpc>
              <a:spcBef>
                <a:spcPts val="1200"/>
              </a:spcBef>
              <a:buFontTx/>
              <a:buChar char="-"/>
            </a:pPr>
            <a:r>
              <a:rPr lang="fr-FR" sz="2200" dirty="0" smtClean="0"/>
              <a:t>Les compétences lexicales</a:t>
            </a:r>
          </a:p>
          <a:p>
            <a:pPr>
              <a:lnSpc>
                <a:spcPct val="120000"/>
              </a:lnSpc>
              <a:spcBef>
                <a:spcPts val="1200"/>
              </a:spcBef>
              <a:buFontTx/>
              <a:buChar char="-"/>
            </a:pPr>
            <a:r>
              <a:rPr lang="fr-FR" sz="2200" dirty="0" smtClean="0"/>
              <a:t>Les compétences narrative </a:t>
            </a:r>
            <a:r>
              <a:rPr lang="fr-FR" sz="1900" dirty="0" smtClean="0"/>
              <a:t>(</a:t>
            </a:r>
            <a:r>
              <a:rPr lang="fr-FR" sz="1900" i="1" dirty="0" smtClean="0"/>
              <a:t>apprendre à construire une représentation mentale cohérente, apprendre à raconter</a:t>
            </a:r>
            <a:r>
              <a:rPr lang="fr-FR" sz="1900" dirty="0" smtClean="0"/>
              <a:t>)</a:t>
            </a:r>
          </a:p>
          <a:p>
            <a:pPr>
              <a:lnSpc>
                <a:spcPct val="120000"/>
              </a:lnSpc>
              <a:spcBef>
                <a:spcPts val="1200"/>
              </a:spcBef>
              <a:buFontTx/>
              <a:buChar char="-"/>
            </a:pPr>
            <a:r>
              <a:rPr lang="fr-FR" sz="2200" dirty="0" smtClean="0"/>
              <a:t>Compétences </a:t>
            </a:r>
            <a:r>
              <a:rPr lang="fr-FR" sz="2200" dirty="0" err="1" smtClean="0"/>
              <a:t>inférentielles</a:t>
            </a:r>
            <a:r>
              <a:rPr lang="fr-FR" sz="2200" dirty="0" smtClean="0"/>
              <a:t> </a:t>
            </a:r>
            <a:r>
              <a:rPr lang="fr-FR" sz="1900" dirty="0" smtClean="0"/>
              <a:t>(</a:t>
            </a:r>
            <a:r>
              <a:rPr lang="fr-FR" sz="1900" i="1" dirty="0" smtClean="0"/>
              <a:t>produire des inférences : attirer l’attention des élèves sur les états mentaux des personnages</a:t>
            </a:r>
            <a:r>
              <a:rPr lang="fr-FR" sz="1900" dirty="0" smtClean="0"/>
              <a:t>)</a:t>
            </a:r>
          </a:p>
          <a:p>
            <a:pPr>
              <a:lnSpc>
                <a:spcPct val="120000"/>
              </a:lnSpc>
              <a:spcBef>
                <a:spcPts val="1200"/>
              </a:spcBef>
              <a:buFontTx/>
              <a:buChar char="-"/>
            </a:pPr>
            <a:r>
              <a:rPr lang="fr-FR" sz="2200" dirty="0" smtClean="0"/>
              <a:t>Autorégulation de l’activité de lecture compréhension </a:t>
            </a:r>
            <a:r>
              <a:rPr lang="fr-FR" sz="1900" dirty="0" smtClean="0"/>
              <a:t>(</a:t>
            </a:r>
            <a:r>
              <a:rPr lang="fr-FR" sz="1900" i="1" dirty="0" smtClean="0"/>
              <a:t>autonomie, stratégies, flexibilité</a:t>
            </a:r>
            <a:r>
              <a:rPr lang="fr-FR" sz="1900" dirty="0" smtClean="0"/>
              <a:t>)</a:t>
            </a:r>
          </a:p>
          <a:p>
            <a:pPr>
              <a:buFontTx/>
              <a:buChar char="-"/>
            </a:pPr>
            <a:endParaRPr lang="fr-FR" sz="1900" dirty="0" smtClean="0"/>
          </a:p>
          <a:p>
            <a:pPr algn="ctr">
              <a:buNone/>
            </a:pPr>
            <a:r>
              <a:rPr lang="fr-FR" sz="1900" i="1" dirty="0" smtClean="0">
                <a:solidFill>
                  <a:schemeClr val="accent1">
                    <a:lumMod val="50000"/>
                  </a:schemeClr>
                </a:solidFill>
              </a:rPr>
              <a:t>«</a:t>
            </a:r>
            <a:r>
              <a:rPr lang="fr-FR" sz="1900" b="1" i="1" dirty="0" smtClean="0">
                <a:solidFill>
                  <a:schemeClr val="accent1">
                    <a:lumMod val="50000"/>
                  </a:schemeClr>
                </a:solidFill>
              </a:rPr>
              <a:t> Dans </a:t>
            </a:r>
            <a:r>
              <a:rPr lang="fr-FR" sz="1900" b="1" i="1" dirty="0" err="1" smtClean="0">
                <a:solidFill>
                  <a:schemeClr val="accent1">
                    <a:lumMod val="50000"/>
                  </a:schemeClr>
                </a:solidFill>
              </a:rPr>
              <a:t>Lectorino</a:t>
            </a:r>
            <a:r>
              <a:rPr lang="fr-FR" sz="1900" b="1" i="1" dirty="0" smtClean="0">
                <a:solidFill>
                  <a:schemeClr val="accent1">
                    <a:lumMod val="50000"/>
                  </a:schemeClr>
                </a:solidFill>
              </a:rPr>
              <a:t> &amp; </a:t>
            </a:r>
            <a:r>
              <a:rPr lang="fr-FR" sz="1900" b="1" i="1" dirty="0" err="1" smtClean="0">
                <a:solidFill>
                  <a:schemeClr val="accent1">
                    <a:lumMod val="50000"/>
                  </a:schemeClr>
                </a:solidFill>
              </a:rPr>
              <a:t>Lectorinette</a:t>
            </a:r>
            <a:r>
              <a:rPr lang="fr-FR" sz="1900" b="1" i="1" dirty="0" smtClean="0">
                <a:solidFill>
                  <a:schemeClr val="accent1">
                    <a:lumMod val="50000"/>
                  </a:schemeClr>
                </a:solidFill>
              </a:rPr>
              <a:t>, les compétences visées sont travaillées simultanément et en interaction tout au long de l’année scolaire »</a:t>
            </a:r>
          </a:p>
        </p:txBody>
      </p:sp>
      <p:sp>
        <p:nvSpPr>
          <p:cNvPr id="3" name="Titre 2"/>
          <p:cNvSpPr>
            <a:spLocks noGrp="1"/>
          </p:cNvSpPr>
          <p:nvPr>
            <p:ph type="title"/>
          </p:nvPr>
        </p:nvSpPr>
        <p:spPr/>
        <p:txBody>
          <a:bodyPr>
            <a:normAutofit/>
          </a:bodyPr>
          <a:lstStyle/>
          <a:p>
            <a:pPr algn="ctr"/>
            <a:r>
              <a:rPr lang="fr-FR" dirty="0" smtClean="0"/>
              <a:t>Le parti pris des auteurs</a:t>
            </a:r>
            <a:br>
              <a:rPr lang="fr-FR" dirty="0" smtClean="0"/>
            </a:br>
            <a:r>
              <a:rPr lang="fr-FR" sz="2700" i="1" dirty="0" smtClean="0">
                <a:solidFill>
                  <a:srgbClr val="00B0F0"/>
                </a:solidFill>
              </a:rPr>
              <a:t>Ils ont choisi de travailler prioritairement…</a:t>
            </a:r>
            <a:endParaRPr lang="fr-FR" sz="2700" i="1" dirty="0">
              <a:solidFill>
                <a:srgbClr val="00B0F0"/>
              </a:solidFill>
            </a:endParaRPr>
          </a:p>
        </p:txBody>
      </p:sp>
      <p:sp>
        <p:nvSpPr>
          <p:cNvPr id="4" name="Espace réservé du pied de page 3"/>
          <p:cNvSpPr>
            <a:spLocks noGrp="1"/>
          </p:cNvSpPr>
          <p:nvPr>
            <p:ph type="ftr" sz="quarter" idx="11"/>
          </p:nvPr>
        </p:nvSpPr>
        <p:spPr>
          <a:xfrm>
            <a:off x="4380072" y="6453336"/>
            <a:ext cx="4296384" cy="319733"/>
          </a:xfrm>
        </p:spPr>
        <p:txBody>
          <a:bodyPr/>
          <a:lstStyle/>
          <a:p>
            <a:r>
              <a:rPr kumimoji="0" lang="fr-FR" dirty="0" smtClean="0"/>
              <a:t>Equipe de circonscription de Meaux Villenoy 77</a:t>
            </a:r>
            <a:endParaRPr kumimoji="0"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2">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ppt_w</p:attrName>
                                        </p:attrNameLst>
                                      </p:cBhvr>
                                      <p:tavLst>
                                        <p:tav tm="0">
                                          <p:val>
                                            <p:strVal val="#ppt_w*0.70"/>
                                          </p:val>
                                        </p:tav>
                                        <p:tav tm="100000">
                                          <p:val>
                                            <p:strVal val="#ppt_w"/>
                                          </p:val>
                                        </p:tav>
                                      </p:tavLst>
                                    </p:anim>
                                    <p:anim calcmode="lin" valueType="num">
                                      <p:cBhvr>
                                        <p:cTn id="22" dur="1000" fill="hold"/>
                                        <p:tgtEl>
                                          <p:spTgt spid="2">
                                            <p:txEl>
                                              <p:pRg st="3" end="3"/>
                                            </p:txEl>
                                          </p:spTgt>
                                        </p:tgtEl>
                                        <p:attrNameLst>
                                          <p:attrName>ppt_h</p:attrName>
                                        </p:attrNameLst>
                                      </p:cBhvr>
                                      <p:tavLst>
                                        <p:tav tm="0">
                                          <p:val>
                                            <p:strVal val="#ppt_h"/>
                                          </p:val>
                                        </p:tav>
                                        <p:tav tm="100000">
                                          <p:val>
                                            <p:strVal val="#ppt_h"/>
                                          </p:val>
                                        </p:tav>
                                      </p:tavLst>
                                    </p:anim>
                                    <p:animEffect transition="in" filter="fade">
                                      <p:cBhvr>
                                        <p:cTn id="23" dur="1000"/>
                                        <p:tgtEl>
                                          <p:spTgt spid="2">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 calcmode="lin" valueType="num">
                                      <p:cBhvr>
                                        <p:cTn id="28" dur="1000" fill="hold"/>
                                        <p:tgtEl>
                                          <p:spTgt spid="2">
                                            <p:txEl>
                                              <p:pRg st="4" end="4"/>
                                            </p:txEl>
                                          </p:spTgt>
                                        </p:tgtEl>
                                        <p:attrNameLst>
                                          <p:attrName>ppt_w</p:attrName>
                                        </p:attrNameLst>
                                      </p:cBhvr>
                                      <p:tavLst>
                                        <p:tav tm="0">
                                          <p:val>
                                            <p:strVal val="#ppt_w*0.70"/>
                                          </p:val>
                                        </p:tav>
                                        <p:tav tm="100000">
                                          <p:val>
                                            <p:strVal val="#ppt_w"/>
                                          </p:val>
                                        </p:tav>
                                      </p:tavLst>
                                    </p:anim>
                                    <p:anim calcmode="lin" valueType="num">
                                      <p:cBhvr>
                                        <p:cTn id="29" dur="1000" fill="hold"/>
                                        <p:tgtEl>
                                          <p:spTgt spid="2">
                                            <p:txEl>
                                              <p:pRg st="4" end="4"/>
                                            </p:txEl>
                                          </p:spTgt>
                                        </p:tgtEl>
                                        <p:attrNameLst>
                                          <p:attrName>ppt_h</p:attrName>
                                        </p:attrNameLst>
                                      </p:cBhvr>
                                      <p:tavLst>
                                        <p:tav tm="0">
                                          <p:val>
                                            <p:strVal val="#ppt_h"/>
                                          </p:val>
                                        </p:tav>
                                        <p:tav tm="100000">
                                          <p:val>
                                            <p:strVal val="#ppt_h"/>
                                          </p:val>
                                        </p:tav>
                                      </p:tavLst>
                                    </p:anim>
                                    <p:animEffect transition="in" filter="fade">
                                      <p:cBhvr>
                                        <p:cTn id="30" dur="1000"/>
                                        <p:tgtEl>
                                          <p:spTgt spid="2">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 calcmode="lin" valueType="num">
                                      <p:cBhvr>
                                        <p:cTn id="35" dur="1000" fill="hold"/>
                                        <p:tgtEl>
                                          <p:spTgt spid="2">
                                            <p:txEl>
                                              <p:pRg st="5" end="5"/>
                                            </p:txEl>
                                          </p:spTgt>
                                        </p:tgtEl>
                                        <p:attrNameLst>
                                          <p:attrName>ppt_w</p:attrName>
                                        </p:attrNameLst>
                                      </p:cBhvr>
                                      <p:tavLst>
                                        <p:tav tm="0">
                                          <p:val>
                                            <p:strVal val="#ppt_w*0.70"/>
                                          </p:val>
                                        </p:tav>
                                        <p:tav tm="100000">
                                          <p:val>
                                            <p:strVal val="#ppt_w"/>
                                          </p:val>
                                        </p:tav>
                                      </p:tavLst>
                                    </p:anim>
                                    <p:anim calcmode="lin" valueType="num">
                                      <p:cBhvr>
                                        <p:cTn id="36" dur="1000" fill="hold"/>
                                        <p:tgtEl>
                                          <p:spTgt spid="2">
                                            <p:txEl>
                                              <p:pRg st="5" end="5"/>
                                            </p:txEl>
                                          </p:spTgt>
                                        </p:tgtEl>
                                        <p:attrNameLst>
                                          <p:attrName>ppt_h</p:attrName>
                                        </p:attrNameLst>
                                      </p:cBhvr>
                                      <p:tavLst>
                                        <p:tav tm="0">
                                          <p:val>
                                            <p:strVal val="#ppt_h"/>
                                          </p:val>
                                        </p:tav>
                                        <p:tav tm="100000">
                                          <p:val>
                                            <p:strVal val="#ppt_h"/>
                                          </p:val>
                                        </p:tav>
                                      </p:tavLst>
                                    </p:anim>
                                    <p:animEffect transition="in" filter="fade">
                                      <p:cBhvr>
                                        <p:cTn id="37" dur="10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 calcmode="lin" valueType="num">
                                      <p:cBhvr additive="base">
                                        <p:cTn id="42"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2570</TotalTime>
  <Words>2628</Words>
  <Application>Microsoft Office PowerPoint</Application>
  <PresentationFormat>Affichage à l'écran (4:3)</PresentationFormat>
  <Paragraphs>291</Paragraphs>
  <Slides>24</Slides>
  <Notes>8</Notes>
  <HiddenSlides>0</HiddenSlides>
  <MMClips>0</MMClips>
  <ScaleCrop>false</ScaleCrop>
  <HeadingPairs>
    <vt:vector size="4" baseType="variant">
      <vt:variant>
        <vt:lpstr>Thème</vt:lpstr>
      </vt:variant>
      <vt:variant>
        <vt:i4>1</vt:i4>
      </vt:variant>
      <vt:variant>
        <vt:lpstr>Titres des diapositives</vt:lpstr>
      </vt:variant>
      <vt:variant>
        <vt:i4>24</vt:i4>
      </vt:variant>
    </vt:vector>
  </HeadingPairs>
  <TitlesOfParts>
    <vt:vector size="25" baseType="lpstr">
      <vt:lpstr>Concourse</vt:lpstr>
      <vt:lpstr>Comprendre  un texte écrit</vt:lpstr>
      <vt:lpstr>Des constats</vt:lpstr>
      <vt:lpstr>Et vous ?</vt:lpstr>
      <vt:lpstr>Qu’est-ce que « comprendre » ? Quelques apports théoriques</vt:lpstr>
      <vt:lpstr> Les représentations que les lecteurs/compreneurs précaires  se font de la lecture </vt:lpstr>
      <vt:lpstr> Les représentations que les lecteurs/compreneurs précaires  se font de la lecture </vt:lpstr>
      <vt:lpstr>Lector &amp; Lectrix… en bref</vt:lpstr>
      <vt:lpstr>L’originalité de cet outil Apprendre à comprendre des textes narratifs</vt:lpstr>
      <vt:lpstr>Le parti pris des auteurs Ils ont choisi de travailler prioritairement…</vt:lpstr>
      <vt:lpstr>Diapositive 10</vt:lpstr>
      <vt:lpstr>Diapositive 11</vt:lpstr>
      <vt:lpstr>La progression retenue  Lector-Lectrix</vt:lpstr>
      <vt:lpstr>Diapositive 13</vt:lpstr>
      <vt:lpstr>Plage Sainte-Anne (Finistère), deux baigneurs se noyaient. Un touriste s’élança. De sorte que M. Étienne dut sauver trois personnes. </vt:lpstr>
      <vt:lpstr>Exercice n° 1   Si tu as bien fait le film, tu peux répondre à ces deux questions de mémoire.    1. Le touriste a-t-il réussi à sauver les deux baigneurs de la noyade ?  ......................................................................................................................................................................   2. Qui est le meilleur nageur de l’histoire ?  ...................................................................................................................................................................... </vt:lpstr>
      <vt:lpstr> Un adolescent s’était introduit en plein jour chez sa voisine avec l’intention de lui voler son téléviseur. Mais la jeune femme est revenue du marché plus tôt que prévu en compagnie d’une amie, ce qui a contraint le voleur à se cacher à la hâte dans le grenier de la maison. Là, par une ouverture, il a assisté à une scène étonnante : les deux femmes ont commencé à préparer le repas en bavardant puis la propriétaire s’est absentée et son « amie » en a profité pour verser un poison violent dans la marmite avant de refuser l’invitation à déjeuner et de partir. Voyant que sa voisine allait passer à table, et de vie à trépas, le jeune voleur s’est mis à crier depuis le plafond pour la prévenir. Après vérification du contenu de la marmite, la police a arrêté l’empoisonneuse et la rescapée a offert au petit voleur le téléviseur qu’il convoitait. </vt:lpstr>
      <vt:lpstr>Exercice n° 2   Dans une classe, on a demandé à des élèves de 12 ans de raconter ce fait divers. Voici 3 réponses :    Élève A – Un adolescent s’est caché dans le grenier de la maison de sa voisine et il a volé son téléviseur pendant qu’elle s’était absentée pour aller au marché avec une amie.    Élève B – Un jeune voleur a sauvé sa voisine de la mort après avoir assisté, depuis sa cachette, à la préparation  d’une marmite empoisonnée.    Élève C – Une jeune femme a offert un téléviseur à un voleur parce qu’il avait préparé un repas empoisonné à son  « amie ».   1. Une seule réponse est juste : laquelle ? ..................................................................................   2. Pour les deux autres réponses, barre les informations fausses. </vt:lpstr>
      <vt:lpstr>Travaux pratiques </vt:lpstr>
      <vt:lpstr>Mise en commun/ Synthèse</vt:lpstr>
      <vt:lpstr>Pour conclure…</vt:lpstr>
      <vt:lpstr>La compréhension de textes écrits</vt:lpstr>
      <vt:lpstr>Comprendre : les fonctions cognitives en jeu</vt:lpstr>
      <vt:lpstr>Toutes ces fonctions interagissent</vt:lpstr>
      <vt:lpstr>Bibliographie Quelques ressources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Comprendre  un texte écrit</dc:title>
  <dc:creator>Fabienne Dachet</dc:creator>
  <cp:lastModifiedBy>Fabienne Dachet</cp:lastModifiedBy>
  <cp:revision>109</cp:revision>
  <dcterms:created xsi:type="dcterms:W3CDTF">2013-10-13T09:17:37Z</dcterms:created>
  <dcterms:modified xsi:type="dcterms:W3CDTF">2013-11-17T19:10:21Z</dcterms:modified>
</cp:coreProperties>
</file>