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sldIdLst>
    <p:sldId id="256" r:id="rId2"/>
    <p:sldId id="257" r:id="rId3"/>
    <p:sldId id="269" r:id="rId4"/>
    <p:sldId id="270" r:id="rId5"/>
    <p:sldId id="262" r:id="rId6"/>
    <p:sldId id="271" r:id="rId7"/>
    <p:sldId id="289" r:id="rId8"/>
    <p:sldId id="264" r:id="rId9"/>
    <p:sldId id="292" r:id="rId10"/>
    <p:sldId id="272" r:id="rId11"/>
    <p:sldId id="290" r:id="rId12"/>
    <p:sldId id="291" r:id="rId13"/>
    <p:sldId id="283" r:id="rId14"/>
    <p:sldId id="277" r:id="rId15"/>
    <p:sldId id="280" r:id="rId16"/>
    <p:sldId id="281" r:id="rId17"/>
    <p:sldId id="282" r:id="rId18"/>
    <p:sldId id="266" r:id="rId19"/>
    <p:sldId id="285" r:id="rId20"/>
    <p:sldId id="279" r:id="rId21"/>
    <p:sldId id="286" r:id="rId22"/>
    <p:sldId id="287" r:id="rId23"/>
    <p:sldId id="288" r:id="rId24"/>
    <p:sldId id="268"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9570" autoAdjust="0"/>
  </p:normalViewPr>
  <p:slideViewPr>
    <p:cSldViewPr>
      <p:cViewPr>
        <p:scale>
          <a:sx n="60" d="100"/>
          <a:sy n="60" d="100"/>
        </p:scale>
        <p:origin x="-1644"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366C079-84F9-47EE-B443-31D9084FD7DF}" type="datetimeFigureOut">
              <a:rPr lang="fr-FR" smtClean="0"/>
              <a:pPr/>
              <a:t>17/11/2013</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CFD37D1-B30B-4030-BE04-57B9F9A6044F}" type="slidenum">
              <a:rPr lang="fr-FR" smtClean="0"/>
              <a:pPr/>
              <a:t>‹N°›</a:t>
            </a:fld>
            <a:endParaRPr lang="fr-FR"/>
          </a:p>
        </p:txBody>
      </p:sp>
    </p:spTree>
    <p:extLst>
      <p:ext uri="{BB962C8B-B14F-4D97-AF65-F5344CB8AC3E}">
        <p14:creationId xmlns="" xmlns:p14="http://schemas.microsoft.com/office/powerpoint/2010/main" val="11964429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lnSpcReduction="10000"/>
          </a:bodyPr>
          <a:lstStyle/>
          <a:p>
            <a:r>
              <a:rPr lang="fr-FR" dirty="0" smtClean="0"/>
              <a:t>PISA : (Programme International pour l’OCDE pour le Suivi des Acquis des élèves : mesurer les</a:t>
            </a:r>
            <a:r>
              <a:rPr lang="fr-FR" baseline="0" dirty="0" smtClean="0"/>
              <a:t> savoirs et savoir faire des élèves en compréhension de l’écrit, en math et en sciences.</a:t>
            </a:r>
          </a:p>
          <a:p>
            <a:r>
              <a:rPr lang="fr-FR" dirty="0" smtClean="0"/>
              <a:t>évaluation internationale des acquis des élèves de 15 ans, dans les domaines suivants : compréhension de l'écrit, culture mathématique, culture scientifique. A noter, entre 2000 et 2009, une stabilité  du score moyen. Mais un examen plus approfondi des résultats révèle un écart significatif  entre les garçons et les filles, à l'avantage des filles en ce qui concerne la compréhension de l'écrit, des garçons pour la culture scientifique. On constate également l'impact du milieu socio-économique sur la performance.  </a:t>
            </a:r>
            <a:br>
              <a:rPr lang="fr-FR" dirty="0" smtClean="0"/>
            </a:br>
            <a:r>
              <a:rPr lang="fr-FR" dirty="0" smtClean="0"/>
              <a:t>L'analyse des résultats de Pisa 2009 met en évidence, fait particulièrement préoccupant, l'augmentation en pourcentage des élèves aux performances très faibles, notamment chez les garçons.</a:t>
            </a:r>
            <a:endParaRPr lang="fr-FR" baseline="0" dirty="0" smtClean="0"/>
          </a:p>
          <a:p>
            <a:endParaRPr lang="fr-FR" baseline="0" dirty="0" smtClean="0"/>
          </a:p>
          <a:p>
            <a:r>
              <a:rPr lang="fr-FR" baseline="0" dirty="0" smtClean="0"/>
              <a:t>PIRLS : </a:t>
            </a:r>
            <a:r>
              <a:rPr lang="fr-FR" dirty="0" smtClean="0"/>
              <a:t>En 2011, les élèves français obtiennent un score moyen de 520, pour une moyenne internationale fixée à 500. Les quatre pays se partageant les meilleurs résultats sont Hong Kong (571), la Fédération de Russie (568), la Finlande (568) et Singapour (567).</a:t>
            </a:r>
          </a:p>
          <a:p>
            <a:r>
              <a:rPr lang="fr-FR" dirty="0" smtClean="0"/>
              <a:t>Comparés aux résultats des pays géographiquement et économiquement proches, les élèves français se trouvent surreprésentés dans le groupe de niveau le plus faible, et sous-représentés dans le groupe le plus fort. Les scores du groupe le plus fort montrent une moindre réussite des élèves français par rapport à leurs camarades européens.</a:t>
            </a:r>
          </a:p>
          <a:p>
            <a:r>
              <a:rPr lang="fr-FR" dirty="0" smtClean="0"/>
              <a:t>Les performances des jeunes français varient selon les activités de lecture : alors que celles qui relèvent de la lecture de textes narratifs sont stables, celles qui concernent la lecture de textes informatifs diminuent depuis 2001.</a:t>
            </a:r>
            <a:br>
              <a:rPr lang="fr-FR" dirty="0" smtClean="0"/>
            </a:br>
            <a:r>
              <a:rPr lang="fr-FR" dirty="0" smtClean="0"/>
              <a:t/>
            </a:r>
            <a:br>
              <a:rPr lang="fr-FR" dirty="0" smtClean="0"/>
            </a:br>
            <a:r>
              <a:rPr lang="fr-FR" dirty="0" smtClean="0"/>
              <a:t>En France, les scores moyens des compétences les moins exigeantes, comme "Prélever" et "Inférer" restent stables sur la décennie. Les compétences "Interpréter" et "Apprécier" plus complexes voient leur score diminuer significativement sur la même période.</a:t>
            </a:r>
            <a:br>
              <a:rPr lang="fr-FR" dirty="0" smtClean="0"/>
            </a:br>
            <a:r>
              <a:rPr lang="fr-FR" dirty="0" smtClean="0"/>
              <a:t/>
            </a:r>
            <a:br>
              <a:rPr lang="fr-FR" dirty="0" smtClean="0"/>
            </a:br>
            <a:r>
              <a:rPr lang="fr-FR" dirty="0" smtClean="0"/>
              <a:t>Les écoliers français sont toujours les plus nombreux à ne pas terminer leurs épreuves et à s’abstenir de répondre lorsqu’il leur est demandé de rédiger.</a:t>
            </a:r>
          </a:p>
          <a:p>
            <a:endParaRPr lang="fr-FR" baseline="0" dirty="0" smtClean="0"/>
          </a:p>
        </p:txBody>
      </p:sp>
      <p:sp>
        <p:nvSpPr>
          <p:cNvPr id="4" name="Espace réservé du numéro de diapositive 3"/>
          <p:cNvSpPr>
            <a:spLocks noGrp="1"/>
          </p:cNvSpPr>
          <p:nvPr>
            <p:ph type="sldNum" sz="quarter" idx="10"/>
          </p:nvPr>
        </p:nvSpPr>
        <p:spPr/>
        <p:txBody>
          <a:bodyPr/>
          <a:lstStyle/>
          <a:p>
            <a:fld id="{1CFD37D1-B30B-4030-BE04-57B9F9A6044F}" type="slidenum">
              <a:rPr lang="fr-FR" smtClean="0"/>
              <a:pPr/>
              <a:t>2</a:t>
            </a:fld>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fontScale="92500" lnSpcReduction="20000"/>
          </a:bodyPr>
          <a:lstStyle/>
          <a:p>
            <a:pPr algn="ctr">
              <a:buNone/>
            </a:pPr>
            <a:r>
              <a:rPr lang="fr-FR" b="1" dirty="0" smtClean="0">
                <a:solidFill>
                  <a:srgbClr val="0070C0"/>
                </a:solidFill>
              </a:rPr>
              <a:t>Comprendre : Les fonctions cognitives en jeu </a:t>
            </a:r>
          </a:p>
          <a:p>
            <a:pPr>
              <a:buNone/>
            </a:pPr>
            <a:r>
              <a:rPr lang="fr-FR" sz="2000" b="1" i="1" dirty="0" smtClean="0">
                <a:solidFill>
                  <a:srgbClr val="0070C0"/>
                </a:solidFill>
              </a:rPr>
              <a:t>La mémoire </a:t>
            </a:r>
            <a:r>
              <a:rPr lang="fr-FR" dirty="0" smtClean="0"/>
              <a:t>: </a:t>
            </a:r>
            <a:r>
              <a:rPr lang="fr-FR" sz="1200" dirty="0" smtClean="0"/>
              <a:t>Elle nous permet de stocker tous types d’informations (nos connaissances, nos souvenirs, nos émotions, des procédures automatiques…), ceci pendant une durée plus ou moins longue.</a:t>
            </a:r>
            <a:endParaRPr lang="fr-FR" dirty="0" smtClean="0"/>
          </a:p>
          <a:p>
            <a:pPr>
              <a:buNone/>
            </a:pPr>
            <a:r>
              <a:rPr lang="fr-FR" sz="2000" b="1" i="1" dirty="0" smtClean="0">
                <a:solidFill>
                  <a:srgbClr val="0070C0"/>
                </a:solidFill>
              </a:rPr>
              <a:t>L’attention</a:t>
            </a:r>
            <a:r>
              <a:rPr lang="fr-FR" dirty="0" smtClean="0"/>
              <a:t> : </a:t>
            </a:r>
            <a:r>
              <a:rPr lang="fr-FR" sz="1200" dirty="0" smtClean="0"/>
              <a:t>Nos sens sont sollicités par une multitude d’informations. Le traitement d’une tâche nécessite de l’attention, voire de la concentration pour mémoriser, trier les informations utiles, les mettre en relation… L’attention sélective va nous permettre de sélectionner l’information prioritaire.</a:t>
            </a:r>
          </a:p>
          <a:p>
            <a:pPr>
              <a:buNone/>
            </a:pPr>
            <a:r>
              <a:rPr lang="fr-FR" sz="2000" b="1" i="1" dirty="0" smtClean="0">
                <a:solidFill>
                  <a:srgbClr val="0070C0"/>
                </a:solidFill>
              </a:rPr>
              <a:t>Les fonctions exécutives </a:t>
            </a:r>
            <a:r>
              <a:rPr lang="fr-FR" sz="1200" dirty="0" smtClean="0"/>
              <a:t>:</a:t>
            </a:r>
          </a:p>
          <a:p>
            <a:r>
              <a:rPr lang="fr-FR" sz="1200" dirty="0" smtClean="0">
                <a:solidFill>
                  <a:schemeClr val="tx1"/>
                </a:solidFill>
              </a:rPr>
              <a:t>Le raisonnement, la planification, l’anticipation, la conception ou l’utilisation de stratégies…. Chaque fois que nous percevons un message (oral ou écrit), nous hiérarchisons,  comparons, ordonnons les informations mémorisées, nous les mettons en relation avec les nouvelles données, nous échafaudons </a:t>
            </a:r>
            <a:r>
              <a:rPr lang="fr-FR" sz="1200" u="sng" dirty="0" smtClean="0">
                <a:solidFill>
                  <a:schemeClr val="tx1"/>
                </a:solidFill>
              </a:rPr>
              <a:t>des représentations intermédiaires </a:t>
            </a:r>
            <a:r>
              <a:rPr lang="fr-FR" sz="1200" dirty="0" smtClean="0">
                <a:solidFill>
                  <a:schemeClr val="tx1"/>
                </a:solidFill>
              </a:rPr>
              <a:t>que nous réajustons au fil de la lecture </a:t>
            </a:r>
            <a:r>
              <a:rPr lang="fr-FR" sz="1200" dirty="0" smtClean="0">
                <a:solidFill>
                  <a:srgbClr val="0070C0"/>
                </a:solidFill>
              </a:rPr>
              <a:t>(= la flexibilité)</a:t>
            </a:r>
            <a:r>
              <a:rPr lang="fr-FR" sz="1200" dirty="0" smtClean="0">
                <a:solidFill>
                  <a:schemeClr val="tx1"/>
                </a:solidFill>
              </a:rPr>
              <a:t>.</a:t>
            </a:r>
            <a:endParaRPr lang="fr-FR" sz="1200" i="1" dirty="0" smtClean="0">
              <a:solidFill>
                <a:schemeClr val="tx1"/>
              </a:solidFill>
            </a:endParaRPr>
          </a:p>
          <a:p>
            <a:pPr>
              <a:buNone/>
            </a:pPr>
            <a:r>
              <a:rPr lang="fr-FR" sz="2000" b="1" i="1" dirty="0" smtClean="0">
                <a:solidFill>
                  <a:srgbClr val="0070C0"/>
                </a:solidFill>
              </a:rPr>
              <a:t>Les fonctions </a:t>
            </a:r>
            <a:r>
              <a:rPr lang="fr-FR" sz="2000" b="1" i="1" dirty="0" err="1" smtClean="0">
                <a:solidFill>
                  <a:srgbClr val="0070C0"/>
                </a:solidFill>
              </a:rPr>
              <a:t>visuo</a:t>
            </a:r>
            <a:r>
              <a:rPr lang="fr-FR" sz="2000" b="1" i="1" dirty="0" smtClean="0">
                <a:solidFill>
                  <a:srgbClr val="0070C0"/>
                </a:solidFill>
              </a:rPr>
              <a:t>-mentales</a:t>
            </a:r>
            <a:r>
              <a:rPr lang="fr-FR" sz="2000" dirty="0" smtClean="0"/>
              <a:t>  </a:t>
            </a:r>
            <a:r>
              <a:rPr lang="fr-FR" sz="2000" b="1" i="1" dirty="0" smtClean="0">
                <a:solidFill>
                  <a:srgbClr val="0070C0"/>
                </a:solidFill>
              </a:rPr>
              <a:t>: les représentations mentales.</a:t>
            </a:r>
          </a:p>
          <a:p>
            <a:pPr>
              <a:defRPr/>
            </a:pPr>
            <a:r>
              <a:rPr lang="fr-FR" sz="1200" dirty="0" smtClean="0">
                <a:solidFill>
                  <a:schemeClr val="tx1"/>
                </a:solidFill>
              </a:rPr>
              <a:t>Elles nous permettent de nous orienter dans l’espace, de nous figurer des lieux, des situations, des personnages, des</a:t>
            </a:r>
            <a:r>
              <a:rPr lang="fr-FR" sz="1200" baseline="0" dirty="0" smtClean="0">
                <a:solidFill>
                  <a:schemeClr val="tx1"/>
                </a:solidFill>
              </a:rPr>
              <a:t> sensations</a:t>
            </a:r>
            <a:r>
              <a:rPr lang="fr-FR" sz="1200" dirty="0" smtClean="0">
                <a:solidFill>
                  <a:schemeClr val="tx1"/>
                </a:solidFill>
              </a:rPr>
              <a:t>… que nous mettons en lien de manière cohérente = </a:t>
            </a:r>
            <a:r>
              <a:rPr lang="fr-FR" sz="1200" i="1" dirty="0" smtClean="0">
                <a:solidFill>
                  <a:schemeClr val="tx1"/>
                </a:solidFill>
              </a:rPr>
              <a:t>se faire un film dans sa tête</a:t>
            </a:r>
            <a:r>
              <a:rPr lang="fr-FR" sz="1200" dirty="0" smtClean="0">
                <a:solidFill>
                  <a:schemeClr val="tx1"/>
                </a:solidFill>
              </a:rPr>
              <a:t>. La création d’images mentales est tributaire de nos connaissances du monde, de notre vécu, de nos émotions, de nos expériences personnelles, de nos connaissances culturelles … qui sont stockées en mémoire.</a:t>
            </a:r>
          </a:p>
          <a:p>
            <a:r>
              <a:rPr lang="fr-FR" sz="2000" b="1" i="1" dirty="0" smtClean="0">
                <a:solidFill>
                  <a:srgbClr val="0070C0"/>
                </a:solidFill>
              </a:rPr>
              <a:t>Les fonctions langagières : </a:t>
            </a:r>
            <a:r>
              <a:rPr lang="fr-FR" sz="1200" dirty="0" smtClean="0">
                <a:solidFill>
                  <a:schemeClr val="tx1"/>
                </a:solidFill>
              </a:rPr>
              <a:t>Elles sont à la base de la communication humaine orale ou écrite, que nous soyons en réception ou en production. Elles mobilisent nos connaissances lexicales, syntaxiques, morphologiques…</a:t>
            </a:r>
          </a:p>
          <a:p>
            <a:r>
              <a:rPr lang="fr-FR" sz="1200" dirty="0" smtClean="0">
                <a:solidFill>
                  <a:schemeClr val="tx1"/>
                </a:solidFill>
              </a:rPr>
              <a:t>La méconnaissance d’un mot ou de ses différents sens dans des contextes particuliers, gêne la mémorisation et peut susciter des confusions avec d’autres mots … cela induira des images mentales faussées. Idem si les connaissances syntaxiques ou morphologiques sont limitées.</a:t>
            </a:r>
            <a:endParaRPr lang="fr-FR" sz="1200" i="1" dirty="0" smtClean="0">
              <a:solidFill>
                <a:schemeClr val="tx1"/>
              </a:solidFill>
            </a:endParaRPr>
          </a:p>
          <a:p>
            <a:pPr>
              <a:buNone/>
            </a:pPr>
            <a:endParaRPr lang="fr-FR" sz="1200" dirty="0" smtClean="0"/>
          </a:p>
          <a:p>
            <a:pPr>
              <a:buNone/>
            </a:pPr>
            <a:endParaRPr lang="fr-FR" sz="1200" dirty="0" smtClean="0"/>
          </a:p>
          <a:p>
            <a:pPr algn="ctr"/>
            <a:r>
              <a:rPr lang="fr-FR" b="1" dirty="0" smtClean="0">
                <a:solidFill>
                  <a:srgbClr val="FF0000"/>
                </a:solidFill>
              </a:rPr>
              <a:t>Toutes ces fonctions interagissent</a:t>
            </a:r>
            <a:endParaRPr lang="fr-FR" b="1" dirty="0">
              <a:solidFill>
                <a:srgbClr val="FF0000"/>
              </a:solidFill>
            </a:endParaRPr>
          </a:p>
        </p:txBody>
      </p:sp>
      <p:sp>
        <p:nvSpPr>
          <p:cNvPr id="4" name="Espace réservé du numéro de diapositive 3"/>
          <p:cNvSpPr>
            <a:spLocks noGrp="1"/>
          </p:cNvSpPr>
          <p:nvPr>
            <p:ph type="sldNum" sz="quarter" idx="10"/>
          </p:nvPr>
        </p:nvSpPr>
        <p:spPr/>
        <p:txBody>
          <a:bodyPr/>
          <a:lstStyle/>
          <a:p>
            <a:fld id="{1CFD37D1-B30B-4030-BE04-57B9F9A6044F}" type="slidenum">
              <a:rPr lang="fr-FR" smtClean="0"/>
              <a:pPr/>
              <a:t>22</a:t>
            </a:fld>
            <a:endParaRPr lang="fr-F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lnSpcReduction="10000"/>
          </a:bodyPr>
          <a:lstStyle/>
          <a:p>
            <a:r>
              <a:rPr lang="fr-FR" b="1" dirty="0" smtClean="0"/>
              <a:t>Penser</a:t>
            </a:r>
            <a:r>
              <a:rPr lang="fr-FR" b="1" baseline="0" dirty="0" smtClean="0"/>
              <a:t> à l’élaboration de traces écrites intermédiaires (collectives et personnelles) qui facilitent </a:t>
            </a:r>
            <a:r>
              <a:rPr lang="fr-FR" baseline="0" dirty="0" smtClean="0"/>
              <a:t>: </a:t>
            </a:r>
          </a:p>
          <a:p>
            <a:r>
              <a:rPr lang="fr-FR" baseline="0" dirty="0" smtClean="0"/>
              <a:t>- La mémorisation</a:t>
            </a:r>
          </a:p>
          <a:p>
            <a:r>
              <a:rPr lang="fr-FR" baseline="0" dirty="0" smtClean="0"/>
              <a:t>- La construction et le réajustement des représentations mentales au fil de la lecture </a:t>
            </a:r>
          </a:p>
          <a:p>
            <a:pPr>
              <a:buFontTx/>
              <a:buChar char="-"/>
            </a:pPr>
            <a:r>
              <a:rPr lang="fr-FR" baseline="0" dirty="0" smtClean="0"/>
              <a:t> Qui aident à réfléchir, à mettre en lien les différentes informations.</a:t>
            </a:r>
          </a:p>
          <a:p>
            <a:pPr>
              <a:buFontTx/>
              <a:buChar char="-"/>
            </a:pPr>
            <a:r>
              <a:rPr lang="fr-FR" baseline="0" dirty="0" smtClean="0"/>
              <a:t> Qui synthétisent </a:t>
            </a:r>
          </a:p>
          <a:p>
            <a:pPr>
              <a:buFontTx/>
              <a:buNone/>
            </a:pPr>
            <a:r>
              <a:rPr lang="fr-FR" b="1" baseline="0" dirty="0" smtClean="0"/>
              <a:t>Nature des traces : </a:t>
            </a:r>
          </a:p>
          <a:p>
            <a:pPr>
              <a:buFontTx/>
              <a:buChar char="-"/>
            </a:pPr>
            <a:r>
              <a:rPr lang="fr-FR" baseline="0" dirty="0" smtClean="0"/>
              <a:t> </a:t>
            </a:r>
            <a:r>
              <a:rPr lang="fr-FR" b="0" i="1" u="sng" baseline="0" dirty="0" smtClean="0"/>
              <a:t>Recueils</a:t>
            </a:r>
            <a:r>
              <a:rPr lang="fr-FR" baseline="0" dirty="0" smtClean="0"/>
              <a:t> des premières représentations, certitudes, hypothèses, questions que l’on se pose…   Les allers /retours au texte et l’avancée dans la lecture, permettront de valider ou non, d’apporter des réponses….   (ce sont des écrits évolutifs)</a:t>
            </a:r>
          </a:p>
          <a:p>
            <a:pPr>
              <a:buFontTx/>
              <a:buChar char="-"/>
            </a:pPr>
            <a:r>
              <a:rPr lang="fr-FR" baseline="0" dirty="0" smtClean="0"/>
              <a:t> </a:t>
            </a:r>
            <a:r>
              <a:rPr lang="fr-FR" i="1" u="sng" baseline="0" dirty="0" smtClean="0"/>
              <a:t>Les aide mémoire (en textes et en images) </a:t>
            </a:r>
            <a:r>
              <a:rPr lang="fr-FR" baseline="0" dirty="0" smtClean="0"/>
              <a:t>:ex</a:t>
            </a:r>
          </a:p>
          <a:p>
            <a:pPr>
              <a:buFont typeface="Arial" pitchFamily="34" charset="0"/>
              <a:buChar char="•"/>
            </a:pPr>
            <a:r>
              <a:rPr lang="fr-FR" baseline="0" dirty="0" smtClean="0"/>
              <a:t> les f</a:t>
            </a:r>
            <a:r>
              <a:rPr lang="fr-FR" u="sng" baseline="0" dirty="0" smtClean="0"/>
              <a:t>iches d’identité des personnages </a:t>
            </a:r>
            <a:r>
              <a:rPr lang="fr-FR" baseline="0" dirty="0" smtClean="0"/>
              <a:t>qui mettront en évidence : leur nature (humains, animaux (humanisés ou non), archétypes, objets…) - Leurs  caractéristiques physiques et morales – les liens et rapports  qu’ils entretiennent avec les autres personnages – leurs motivations.</a:t>
            </a:r>
          </a:p>
          <a:p>
            <a:pPr>
              <a:buFont typeface="Arial" pitchFamily="34" charset="0"/>
              <a:buChar char="•"/>
            </a:pPr>
            <a:r>
              <a:rPr lang="fr-FR" dirty="0" smtClean="0"/>
              <a:t> les frises chronologiques</a:t>
            </a:r>
            <a:r>
              <a:rPr lang="fr-FR" baseline="0" dirty="0" smtClean="0"/>
              <a:t> des actions, les schémas de déplacements…. </a:t>
            </a:r>
          </a:p>
          <a:p>
            <a:pPr>
              <a:buFontTx/>
              <a:buChar char="-"/>
            </a:pPr>
            <a:r>
              <a:rPr lang="fr-FR" i="1" u="sng" dirty="0" smtClean="0"/>
              <a:t>Les recherches effectuées en parallèle à la lecture</a:t>
            </a:r>
            <a:r>
              <a:rPr lang="fr-FR" i="1" dirty="0" smtClean="0"/>
              <a:t> </a:t>
            </a:r>
            <a:r>
              <a:rPr lang="fr-FR" dirty="0" smtClean="0"/>
              <a:t>: recherches sur un pays, un lieu particulier, une époque, une coutume …. évoqués dans le texte  et</a:t>
            </a:r>
            <a:r>
              <a:rPr lang="fr-FR" baseline="0" dirty="0" smtClean="0"/>
              <a:t> q</a:t>
            </a:r>
            <a:r>
              <a:rPr lang="fr-FR" dirty="0" smtClean="0"/>
              <a:t>ui permettront</a:t>
            </a:r>
            <a:r>
              <a:rPr lang="fr-FR" baseline="0" dirty="0" smtClean="0"/>
              <a:t> l’acculturation des enfants et favoriseront la création des images mentales.</a:t>
            </a:r>
          </a:p>
          <a:p>
            <a:pPr>
              <a:buFontTx/>
              <a:buChar char="-"/>
            </a:pPr>
            <a:r>
              <a:rPr lang="fr-FR" baseline="0" dirty="0" smtClean="0"/>
              <a:t> </a:t>
            </a:r>
            <a:r>
              <a:rPr lang="fr-FR" u="sng" baseline="0" dirty="0" smtClean="0"/>
              <a:t>Les synthèses</a:t>
            </a:r>
            <a:r>
              <a:rPr lang="fr-FR" baseline="0" dirty="0" smtClean="0"/>
              <a:t> qui gardent la mémoire des connaissances avérées et permettent de donner un avis personnel</a:t>
            </a:r>
            <a:r>
              <a:rPr lang="fr-FR" dirty="0" smtClean="0"/>
              <a:t> </a:t>
            </a:r>
            <a:r>
              <a:rPr lang="fr-FR" baseline="0" dirty="0" smtClean="0"/>
              <a:t> ( résumés intermédiaires et résumé du texte -  Ce à quoi l’histoire fait penser (thématique, lectures antérieures (réseaux littéraires) , fait d’actualité … - ce que le texte nous apprend, la « leçon », la « morale » de l’histoire )</a:t>
            </a:r>
            <a:endParaRPr lang="fr-FR" dirty="0"/>
          </a:p>
        </p:txBody>
      </p:sp>
      <p:sp>
        <p:nvSpPr>
          <p:cNvPr id="4" name="Espace réservé du numéro de diapositive 3"/>
          <p:cNvSpPr>
            <a:spLocks noGrp="1"/>
          </p:cNvSpPr>
          <p:nvPr>
            <p:ph type="sldNum" sz="quarter" idx="10"/>
          </p:nvPr>
        </p:nvSpPr>
        <p:spPr/>
        <p:txBody>
          <a:bodyPr/>
          <a:lstStyle/>
          <a:p>
            <a:fld id="{1CFD37D1-B30B-4030-BE04-57B9F9A6044F}" type="slidenum">
              <a:rPr lang="fr-FR" smtClean="0"/>
              <a:pPr/>
              <a:t>23</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lnSpcReduction="10000"/>
          </a:bodyPr>
          <a:lstStyle/>
          <a:p>
            <a:r>
              <a:rPr lang="fr-FR" dirty="0" smtClean="0"/>
              <a:t>PISA : (Programme International pour l’OCDE pour le Suivi des Acquis des élèves : mesurer les</a:t>
            </a:r>
            <a:r>
              <a:rPr lang="fr-FR" baseline="0" dirty="0" smtClean="0"/>
              <a:t> savoirs et savoir faire des élèves en compréhension de l’écrit, en math et en sciences.</a:t>
            </a:r>
          </a:p>
          <a:p>
            <a:r>
              <a:rPr lang="fr-FR" dirty="0" smtClean="0"/>
              <a:t>évaluation internationale des acquis des élèves de 15 ans, dans les domaines suivants : compréhension de l'écrit, culture mathématique, culture scientifique. A noter, entre 2000 et 2009, une stabilité  du score moyen. Mais un examen plus approfondi des résultats révèle un écart significatif  entre les garçons et les filles, à l'avantage des filles en ce qui concerne la compréhension de l'écrit, des garçons pour la culture scientifique. On constate également l'impact du milieu socio-économique sur la performance.  </a:t>
            </a:r>
            <a:br>
              <a:rPr lang="fr-FR" dirty="0" smtClean="0"/>
            </a:br>
            <a:r>
              <a:rPr lang="fr-FR" dirty="0" smtClean="0"/>
              <a:t>L'analyse des résultats de Pisa 2009 met en évidence, fait particulièrement préoccupant, l'augmentation en pourcentage des élèves aux performances très faibles, notamment chez les garçons.</a:t>
            </a:r>
            <a:endParaRPr lang="fr-FR" baseline="0" dirty="0" smtClean="0"/>
          </a:p>
          <a:p>
            <a:endParaRPr lang="fr-FR" baseline="0" dirty="0" smtClean="0"/>
          </a:p>
          <a:p>
            <a:r>
              <a:rPr lang="fr-FR" baseline="0" dirty="0" smtClean="0"/>
              <a:t>PIRLS : </a:t>
            </a:r>
            <a:r>
              <a:rPr lang="fr-FR" dirty="0" smtClean="0"/>
              <a:t>En 2011, les élèves français obtiennent un score moyen de 520, pour une moyenne internationale fixée à 500. Les quatre pays se partageant les meilleurs résultats sont Hong Kong (571), la Fédération de Russie (568), la Finlande (568) et Singapour (567).</a:t>
            </a:r>
          </a:p>
          <a:p>
            <a:r>
              <a:rPr lang="fr-FR" dirty="0" smtClean="0"/>
              <a:t>Comparés aux résultats des pays géographiquement et économiquement proches, les élèves français se trouvent surreprésentés dans le groupe de niveau le plus faible, et sous-représentés dans le groupe le plus fort. Les scores du groupe le plus fort montrent une moindre réussite des élèves français par rapport à leurs camarades européens.</a:t>
            </a:r>
          </a:p>
          <a:p>
            <a:r>
              <a:rPr lang="fr-FR" dirty="0" smtClean="0"/>
              <a:t>Les performances des jeunes français varient selon les activités de lecture : alors que celles qui relèvent de la lecture de textes narratifs sont stables, celles qui concernent la lecture de textes informatifs diminuent depuis 2001.</a:t>
            </a:r>
            <a:br>
              <a:rPr lang="fr-FR" dirty="0" smtClean="0"/>
            </a:br>
            <a:r>
              <a:rPr lang="fr-FR" dirty="0" smtClean="0"/>
              <a:t/>
            </a:r>
            <a:br>
              <a:rPr lang="fr-FR" dirty="0" smtClean="0"/>
            </a:br>
            <a:r>
              <a:rPr lang="fr-FR" dirty="0" smtClean="0"/>
              <a:t>En France, les scores moyens des compétences les moins exigeantes, comme "Prélever" et "Inférer" restent stables sur la décennie. Les compétences "Interpréter" et "Apprécier" plus complexes voient leur score diminuer significativement sur la même période.</a:t>
            </a:r>
            <a:br>
              <a:rPr lang="fr-FR" dirty="0" smtClean="0"/>
            </a:br>
            <a:r>
              <a:rPr lang="fr-FR" dirty="0" smtClean="0"/>
              <a:t/>
            </a:r>
            <a:br>
              <a:rPr lang="fr-FR" dirty="0" smtClean="0"/>
            </a:br>
            <a:r>
              <a:rPr lang="fr-FR" dirty="0" smtClean="0"/>
              <a:t>Les écoliers français sont toujours les plus nombreux à ne pas terminer leurs épreuves et à s’abstenir de répondre lorsqu’il leur est demandé de rédiger.</a:t>
            </a:r>
          </a:p>
          <a:p>
            <a:endParaRPr lang="fr-FR" baseline="0" dirty="0" smtClean="0"/>
          </a:p>
        </p:txBody>
      </p:sp>
      <p:sp>
        <p:nvSpPr>
          <p:cNvPr id="4" name="Espace réservé du numéro de diapositive 3"/>
          <p:cNvSpPr>
            <a:spLocks noGrp="1"/>
          </p:cNvSpPr>
          <p:nvPr>
            <p:ph type="sldNum" sz="quarter" idx="10"/>
          </p:nvPr>
        </p:nvSpPr>
        <p:spPr/>
        <p:txBody>
          <a:bodyPr/>
          <a:lstStyle/>
          <a:p>
            <a:fld id="{1CFD37D1-B30B-4030-BE04-57B9F9A6044F}" type="slidenum">
              <a:rPr lang="fr-FR" smtClean="0"/>
              <a:pPr/>
              <a:t>3</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algn="ctr">
              <a:buNone/>
            </a:pPr>
            <a:r>
              <a:rPr lang="fr-FR" i="1" dirty="0" smtClean="0">
                <a:solidFill>
                  <a:schemeClr val="bg2">
                    <a:lumMod val="50000"/>
                  </a:schemeClr>
                </a:solidFill>
              </a:rPr>
              <a:t>Mais aussi  éventuellement  </a:t>
            </a:r>
            <a:r>
              <a:rPr lang="fr-FR" dirty="0" smtClean="0"/>
              <a:t>(</a:t>
            </a:r>
            <a:r>
              <a:rPr lang="fr-FR" dirty="0" smtClean="0">
                <a:solidFill>
                  <a:srgbClr val="FF0000"/>
                </a:solidFill>
              </a:rPr>
              <a:t>phrase à énoncer oralement</a:t>
            </a:r>
            <a:r>
              <a:rPr lang="fr-FR" dirty="0" smtClean="0"/>
              <a:t>) </a:t>
            </a:r>
          </a:p>
          <a:p>
            <a:pPr algn="ctr">
              <a:buNone/>
            </a:pPr>
            <a:r>
              <a:rPr lang="fr-FR" dirty="0" smtClean="0"/>
              <a:t>Quelles représentations mentales ?</a:t>
            </a:r>
          </a:p>
          <a:p>
            <a:pPr marL="0" lvl="0" indent="0" fontAlgn="base">
              <a:spcBef>
                <a:spcPct val="0"/>
              </a:spcBef>
              <a:spcAft>
                <a:spcPct val="0"/>
              </a:spcAft>
              <a:buClrTx/>
              <a:buSzTx/>
              <a:buFontTx/>
              <a:buChar char="•"/>
            </a:pPr>
            <a:r>
              <a:rPr lang="fr-FR" sz="1200" dirty="0" smtClean="0">
                <a:latin typeface="Verdana" pitchFamily="34" charset="0"/>
                <a:ea typeface="Comic Sans MS" pitchFamily="66" charset="0"/>
                <a:cs typeface="Times New Roman" pitchFamily="18" charset="0"/>
              </a:rPr>
              <a:t>Le boxeur pare les coups – la couturière parle et coud – le joailler pare les cous.</a:t>
            </a:r>
          </a:p>
          <a:p>
            <a:pPr marL="0" lvl="0" indent="0" fontAlgn="base">
              <a:spcBef>
                <a:spcPct val="0"/>
              </a:spcBef>
              <a:spcAft>
                <a:spcPct val="0"/>
              </a:spcAft>
              <a:buClrTx/>
              <a:buSzTx/>
              <a:buNone/>
            </a:pPr>
            <a:r>
              <a:rPr lang="fr-FR" sz="1050" dirty="0" smtClean="0">
                <a:latin typeface="Verdana" pitchFamily="34" charset="0"/>
                <a:cs typeface="Times New Roman" pitchFamily="18" charset="0"/>
              </a:rPr>
              <a:t>(mais aussi, selon le contexte imaginé : Le boxeur parle et coud, Le joailler pare les coups… parlait coût)</a:t>
            </a:r>
            <a:endParaRPr lang="fr-FR" sz="1050" dirty="0" smtClean="0">
              <a:latin typeface="Arial" pitchFamily="34" charset="0"/>
              <a:cs typeface="Arial" pitchFamily="34" charset="0"/>
            </a:endParaRPr>
          </a:p>
          <a:p>
            <a:pPr marL="0" lvl="0" indent="0" eaLnBrk="0" fontAlgn="base" hangingPunct="0">
              <a:spcBef>
                <a:spcPct val="0"/>
              </a:spcBef>
              <a:spcAft>
                <a:spcPct val="0"/>
              </a:spcAft>
              <a:buClrTx/>
              <a:buSzTx/>
              <a:buFontTx/>
              <a:buChar char="•"/>
            </a:pPr>
            <a:r>
              <a:rPr lang="fr-FR" sz="1200" dirty="0" smtClean="0">
                <a:latin typeface="Verdana" pitchFamily="34" charset="0"/>
                <a:ea typeface="Comic Sans MS" pitchFamily="66" charset="0"/>
                <a:cs typeface="Times New Roman" pitchFamily="18" charset="0"/>
              </a:rPr>
              <a:t>Nos hameçons tordus, pour pêcher c'est le pied. </a:t>
            </a:r>
            <a:r>
              <a:rPr lang="fr-FR" sz="1100" dirty="0" smtClean="0">
                <a:latin typeface="Verdana" pitchFamily="34" charset="0"/>
                <a:ea typeface="Comic Sans MS" pitchFamily="66" charset="0"/>
                <a:cs typeface="Times New Roman" pitchFamily="18" charset="0"/>
              </a:rPr>
              <a:t>(Nos âmes sont tordues pour pécher c’est le pied)</a:t>
            </a:r>
            <a:r>
              <a:rPr lang="fr-FR" sz="1200" dirty="0" smtClean="0">
                <a:latin typeface="Verdana" pitchFamily="34" charset="0"/>
                <a:ea typeface="Comic Sans MS" pitchFamily="66" charset="0"/>
                <a:cs typeface="Times New Roman" pitchFamily="18" charset="0"/>
              </a:rPr>
              <a:t>.</a:t>
            </a:r>
            <a:endParaRPr lang="fr-FR" sz="1200" dirty="0" smtClean="0">
              <a:latin typeface="Arial" pitchFamily="34" charset="0"/>
              <a:cs typeface="Arial" pitchFamily="34" charset="0"/>
            </a:endParaRPr>
          </a:p>
          <a:p>
            <a:pPr marL="0" lvl="0" indent="0" eaLnBrk="0" fontAlgn="base" hangingPunct="0">
              <a:spcBef>
                <a:spcPct val="0"/>
              </a:spcBef>
              <a:spcAft>
                <a:spcPct val="0"/>
              </a:spcAft>
              <a:buClrTx/>
              <a:buSzTx/>
              <a:buFontTx/>
              <a:buChar char="•"/>
            </a:pPr>
            <a:r>
              <a:rPr lang="fr-FR" sz="1200" dirty="0" smtClean="0">
                <a:latin typeface="Verdana" pitchFamily="34" charset="0"/>
                <a:ea typeface="Comic Sans MS" pitchFamily="66" charset="0"/>
                <a:cs typeface="Times New Roman" pitchFamily="18" charset="0"/>
              </a:rPr>
              <a:t>L’essence aux Népalais, </a:t>
            </a:r>
            <a:r>
              <a:rPr lang="fr-FR" sz="1100" dirty="0" smtClean="0">
                <a:latin typeface="Verdana" pitchFamily="34" charset="0"/>
                <a:ea typeface="Comic Sans MS" pitchFamily="66" charset="0"/>
                <a:cs typeface="Times New Roman" pitchFamily="18" charset="0"/>
              </a:rPr>
              <a:t>(les cent seaux népalais, les cent sceaux népalais,  les sansonnets pas laids, les cent sots nés pas laids, les sens aux Népalais, les sens aux nez pas laids, palais).</a:t>
            </a:r>
            <a:endParaRPr lang="fr-FR" sz="1100" dirty="0" smtClean="0">
              <a:latin typeface="Arial" pitchFamily="34" charset="0"/>
              <a:cs typeface="Arial" pitchFamily="34" charset="0"/>
            </a:endParaRPr>
          </a:p>
          <a:p>
            <a:pPr marL="0" lvl="0" indent="0" eaLnBrk="0" fontAlgn="base" hangingPunct="0">
              <a:spcBef>
                <a:spcPct val="0"/>
              </a:spcBef>
              <a:spcAft>
                <a:spcPct val="0"/>
              </a:spcAft>
              <a:buClrTx/>
              <a:buSzTx/>
              <a:buFontTx/>
              <a:buChar char="•"/>
            </a:pPr>
            <a:r>
              <a:rPr lang="fr-FR" sz="1200" dirty="0" smtClean="0">
                <a:latin typeface="Verdana" pitchFamily="34" charset="0"/>
                <a:ea typeface="Comic Sans MS" pitchFamily="66" charset="0"/>
                <a:cs typeface="Times New Roman" pitchFamily="18" charset="0"/>
              </a:rPr>
              <a:t>Si six scies scient six troncs, six-cent-six scies scient six-cent-six troncs</a:t>
            </a:r>
            <a:endParaRPr lang="fr-FR" sz="1200" dirty="0" smtClean="0">
              <a:latin typeface="Arial" pitchFamily="34" charset="0"/>
              <a:cs typeface="Arial" pitchFamily="34" charset="0"/>
            </a:endParaRPr>
          </a:p>
          <a:p>
            <a:pPr marL="0" lvl="0" indent="0" eaLnBrk="0" fontAlgn="base" hangingPunct="0">
              <a:spcBef>
                <a:spcPct val="0"/>
              </a:spcBef>
              <a:spcAft>
                <a:spcPct val="0"/>
              </a:spcAft>
              <a:buClrTx/>
              <a:buSzTx/>
              <a:buFontTx/>
              <a:buChar char="•"/>
            </a:pPr>
            <a:r>
              <a:rPr lang="fr-FR" sz="1200" dirty="0" smtClean="0">
                <a:latin typeface="Verdana" pitchFamily="34" charset="0"/>
                <a:ea typeface="Comic Sans MS" pitchFamily="66" charset="0"/>
                <a:cs typeface="Times New Roman" pitchFamily="18" charset="0"/>
              </a:rPr>
              <a:t>Il regardait la souris blotti sur son lit. Il regardait la souris blottie sur son lit (à dessiner, comparer les dessins)</a:t>
            </a:r>
            <a:endParaRPr lang="fr-FR" sz="1200" dirty="0" smtClean="0">
              <a:latin typeface="Arial" pitchFamily="34" charset="0"/>
              <a:cs typeface="Arial" pitchFamily="34" charset="0"/>
            </a:endParaRPr>
          </a:p>
          <a:p>
            <a:endParaRPr lang="fr-FR" dirty="0"/>
          </a:p>
        </p:txBody>
      </p:sp>
      <p:sp>
        <p:nvSpPr>
          <p:cNvPr id="4" name="Espace réservé du numéro de diapositive 3"/>
          <p:cNvSpPr>
            <a:spLocks noGrp="1"/>
          </p:cNvSpPr>
          <p:nvPr>
            <p:ph type="sldNum" sz="quarter" idx="10"/>
          </p:nvPr>
        </p:nvSpPr>
        <p:spPr/>
        <p:txBody>
          <a:bodyPr/>
          <a:lstStyle/>
          <a:p>
            <a:fld id="{1CFD37D1-B30B-4030-BE04-57B9F9A6044F}" type="slidenum">
              <a:rPr lang="fr-FR" smtClean="0"/>
              <a:pPr/>
              <a:t>4</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1CFD37D1-B30B-4030-BE04-57B9F9A6044F}" type="slidenum">
              <a:rPr lang="fr-FR" smtClean="0"/>
              <a:pPr/>
              <a:t>5</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1CFD37D1-B30B-4030-BE04-57B9F9A6044F}" type="slidenum">
              <a:rPr lang="fr-FR" smtClean="0"/>
              <a:pPr/>
              <a:t>6</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1CFD37D1-B30B-4030-BE04-57B9F9A6044F}" type="slidenum">
              <a:rPr lang="fr-FR" smtClean="0"/>
              <a:pPr/>
              <a:t>8</a:t>
            </a:fld>
            <a:endParaRPr lang="fr-FR"/>
          </a:p>
        </p:txBody>
      </p:sp>
    </p:spTree>
    <p:extLst>
      <p:ext uri="{BB962C8B-B14F-4D97-AF65-F5344CB8AC3E}">
        <p14:creationId xmlns="" xmlns:p14="http://schemas.microsoft.com/office/powerpoint/2010/main" val="13900225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fontScale="70000" lnSpcReduction="20000"/>
          </a:bodyPr>
          <a:lstStyle/>
          <a:p>
            <a:r>
              <a:rPr lang="fr-FR" sz="1200" b="1" u="sng" kern="1200" dirty="0" smtClean="0">
                <a:solidFill>
                  <a:schemeClr val="tx1"/>
                </a:solidFill>
                <a:effectLst/>
                <a:latin typeface="+mn-lt"/>
                <a:ea typeface="+mn-ea"/>
                <a:cs typeface="+mn-cs"/>
              </a:rPr>
              <a:t>Contenu</a:t>
            </a:r>
            <a:r>
              <a:rPr lang="fr-FR" sz="1200" b="1" kern="1200" dirty="0" smtClean="0">
                <a:solidFill>
                  <a:schemeClr val="tx1"/>
                </a:solidFill>
                <a:effectLst/>
                <a:latin typeface="+mn-lt"/>
                <a:ea typeface="+mn-ea"/>
                <a:cs typeface="+mn-cs"/>
              </a:rPr>
              <a:t>….</a:t>
            </a:r>
            <a:r>
              <a:rPr lang="fr-FR" sz="1200" kern="1200" dirty="0" smtClean="0">
                <a:solidFill>
                  <a:schemeClr val="tx1"/>
                </a:solidFill>
                <a:effectLst/>
                <a:latin typeface="+mn-lt"/>
                <a:ea typeface="+mn-ea"/>
                <a:cs typeface="+mn-cs"/>
              </a:rPr>
              <a:t>→ </a:t>
            </a:r>
          </a:p>
          <a:p>
            <a:r>
              <a:rPr lang="fr-FR" sz="1200" kern="1200" dirty="0" smtClean="0">
                <a:solidFill>
                  <a:schemeClr val="tx1"/>
                </a:solidFill>
                <a:effectLst/>
                <a:latin typeface="+mn-lt"/>
                <a:ea typeface="+mn-ea"/>
                <a:cs typeface="+mn-cs"/>
              </a:rPr>
              <a:t> </a:t>
            </a:r>
          </a:p>
          <a:p>
            <a:r>
              <a:rPr lang="fr-FR" sz="1200" kern="1200" dirty="0" smtClean="0">
                <a:solidFill>
                  <a:schemeClr val="tx1"/>
                </a:solidFill>
                <a:effectLst/>
                <a:latin typeface="+mn-lt"/>
                <a:ea typeface="+mn-ea"/>
                <a:cs typeface="+mn-cs"/>
              </a:rPr>
              <a:t>- la présentation de la démarche : une partie théorique pour expliquer les principes didactiques et pédagogiques de la démarche </a:t>
            </a:r>
          </a:p>
          <a:p>
            <a:r>
              <a:rPr lang="fr-FR" sz="1200" kern="1200" dirty="0" smtClean="0">
                <a:solidFill>
                  <a:schemeClr val="tx1"/>
                </a:solidFill>
                <a:effectLst/>
                <a:latin typeface="+mn-lt"/>
                <a:ea typeface="+mn-ea"/>
                <a:cs typeface="+mn-cs"/>
              </a:rPr>
              <a:t> </a:t>
            </a:r>
          </a:p>
          <a:p>
            <a:r>
              <a:rPr lang="fr-FR" sz="1200" kern="1200" dirty="0" smtClean="0">
                <a:solidFill>
                  <a:schemeClr val="tx1"/>
                </a:solidFill>
                <a:effectLst/>
                <a:latin typeface="+mn-lt"/>
                <a:ea typeface="+mn-ea"/>
                <a:cs typeface="+mn-cs"/>
              </a:rPr>
              <a:t>- des activités ciblées sur la compréhension de textes narratifs,</a:t>
            </a:r>
          </a:p>
          <a:p>
            <a:r>
              <a:rPr lang="fr-FR" sz="1200" kern="1200" dirty="0" smtClean="0">
                <a:solidFill>
                  <a:schemeClr val="tx1"/>
                </a:solidFill>
                <a:effectLst/>
                <a:latin typeface="+mn-lt"/>
                <a:ea typeface="+mn-ea"/>
                <a:cs typeface="+mn-cs"/>
              </a:rPr>
              <a:t>Des séances d’environ 45 minutes chacune, décrites avec beaucoup de minutie ; cela peut paraitre agaçant mais cela vise à donner une vue claire des objectifs à atteindre et à alléger le temps de préparation (afin de libérer du temps pour la recherche d’autres textes, d’autres tâches ou pour un approfondissement théorique)</a:t>
            </a:r>
          </a:p>
          <a:p>
            <a:r>
              <a:rPr lang="fr-FR" sz="1200" kern="1200" dirty="0" smtClean="0">
                <a:solidFill>
                  <a:schemeClr val="tx1"/>
                </a:solidFill>
                <a:effectLst/>
                <a:latin typeface="+mn-lt"/>
                <a:ea typeface="+mn-ea"/>
                <a:cs typeface="+mn-cs"/>
              </a:rPr>
              <a:t> </a:t>
            </a:r>
          </a:p>
          <a:p>
            <a:r>
              <a:rPr lang="fr-FR" sz="1200" kern="1200" dirty="0" smtClean="0">
                <a:solidFill>
                  <a:schemeClr val="tx1"/>
                </a:solidFill>
                <a:effectLst/>
                <a:latin typeface="+mn-lt"/>
                <a:ea typeface="+mn-ea"/>
                <a:cs typeface="+mn-cs"/>
              </a:rPr>
              <a:t>Dans ces séances, il y a deux colonnes : </a:t>
            </a:r>
          </a:p>
          <a:p>
            <a:r>
              <a:rPr lang="fr-FR" sz="1200" kern="1200" dirty="0" smtClean="0">
                <a:solidFill>
                  <a:schemeClr val="tx1"/>
                </a:solidFill>
                <a:effectLst/>
                <a:latin typeface="+mn-lt"/>
                <a:ea typeface="+mn-ea"/>
                <a:cs typeface="+mn-cs"/>
              </a:rPr>
              <a:t>- à gauche : la description des étapes à suivre, des tâches à réaliser, des consignes à donner et parfois même des propositions d’énoncés de consignes</a:t>
            </a:r>
          </a:p>
          <a:p>
            <a:r>
              <a:rPr lang="fr-FR" sz="1200" kern="1200" dirty="0" smtClean="0">
                <a:solidFill>
                  <a:schemeClr val="tx1"/>
                </a:solidFill>
                <a:effectLst/>
                <a:latin typeface="+mn-lt"/>
                <a:ea typeface="+mn-ea"/>
                <a:cs typeface="+mn-cs"/>
              </a:rPr>
              <a:t>- à droite : des commentaires : conseil pratique, justification d’une option didactique inhabituelle, ou explication d’une théorie sous-jacente.</a:t>
            </a:r>
          </a:p>
          <a:p>
            <a:r>
              <a:rPr lang="fr-FR" sz="1200" kern="1200" dirty="0" smtClean="0">
                <a:solidFill>
                  <a:schemeClr val="tx1"/>
                </a:solidFill>
                <a:effectLst/>
                <a:latin typeface="+mn-lt"/>
                <a:ea typeface="+mn-ea"/>
                <a:cs typeface="+mn-cs"/>
              </a:rPr>
              <a:t> </a:t>
            </a:r>
          </a:p>
          <a:p>
            <a:r>
              <a:rPr lang="fr-FR" sz="1200" kern="1200" dirty="0" smtClean="0">
                <a:solidFill>
                  <a:schemeClr val="tx1"/>
                </a:solidFill>
                <a:effectLst/>
                <a:latin typeface="+mn-lt"/>
                <a:ea typeface="+mn-ea"/>
                <a:cs typeface="+mn-cs"/>
              </a:rPr>
              <a:t>- un CD-Rom  avec tous les supports directement exploitables</a:t>
            </a:r>
          </a:p>
          <a:p>
            <a:r>
              <a:rPr lang="fr-FR" sz="1200" kern="1200" dirty="0" smtClean="0">
                <a:solidFill>
                  <a:schemeClr val="tx1"/>
                </a:solidFill>
                <a:effectLst/>
                <a:latin typeface="+mn-lt"/>
                <a:ea typeface="+mn-ea"/>
                <a:cs typeface="+mn-cs"/>
              </a:rPr>
              <a:t>Des textes et exercices préfabriqués pour faciliter la tâche des enseignants, certains prévus pour être affichés, d’autres pour être photocopiés.</a:t>
            </a:r>
          </a:p>
          <a:p>
            <a:r>
              <a:rPr lang="fr-FR" sz="1200" kern="1200" dirty="0" smtClean="0">
                <a:solidFill>
                  <a:schemeClr val="tx1"/>
                </a:solidFill>
                <a:effectLst/>
                <a:latin typeface="+mn-lt"/>
                <a:ea typeface="+mn-ea"/>
                <a:cs typeface="+mn-cs"/>
              </a:rPr>
              <a:t>Possibilité de </a:t>
            </a:r>
            <a:r>
              <a:rPr lang="fr-FR" sz="1200" kern="1200" dirty="0" err="1" smtClean="0">
                <a:solidFill>
                  <a:schemeClr val="tx1"/>
                </a:solidFill>
                <a:effectLst/>
                <a:latin typeface="+mn-lt"/>
                <a:ea typeface="+mn-ea"/>
                <a:cs typeface="+mn-cs"/>
              </a:rPr>
              <a:t>rétroprojeter</a:t>
            </a:r>
            <a:r>
              <a:rPr lang="fr-FR" sz="1200" kern="1200" dirty="0" smtClean="0">
                <a:solidFill>
                  <a:schemeClr val="tx1"/>
                </a:solidFill>
                <a:effectLst/>
                <a:latin typeface="+mn-lt"/>
                <a:ea typeface="+mn-ea"/>
                <a:cs typeface="+mn-cs"/>
              </a:rPr>
              <a:t> ou </a:t>
            </a:r>
            <a:r>
              <a:rPr lang="fr-FR" sz="1200" kern="1200" dirty="0" err="1" smtClean="0">
                <a:solidFill>
                  <a:schemeClr val="tx1"/>
                </a:solidFill>
                <a:effectLst/>
                <a:latin typeface="+mn-lt"/>
                <a:ea typeface="+mn-ea"/>
                <a:cs typeface="+mn-cs"/>
              </a:rPr>
              <a:t>vidéoprojeter</a:t>
            </a:r>
            <a:r>
              <a:rPr lang="fr-FR" sz="1200" kern="1200" dirty="0" smtClean="0">
                <a:solidFill>
                  <a:schemeClr val="tx1"/>
                </a:solidFill>
                <a:effectLst/>
                <a:latin typeface="+mn-lt"/>
                <a:ea typeface="+mn-ea"/>
                <a:cs typeface="+mn-cs"/>
              </a:rPr>
              <a:t>.</a:t>
            </a:r>
          </a:p>
          <a:p>
            <a:r>
              <a:rPr lang="fr-FR" sz="1200" kern="1200" dirty="0" smtClean="0">
                <a:solidFill>
                  <a:schemeClr val="tx1"/>
                </a:solidFill>
                <a:effectLst/>
                <a:latin typeface="+mn-lt"/>
                <a:ea typeface="+mn-ea"/>
                <a:cs typeface="+mn-cs"/>
              </a:rPr>
              <a:t> </a:t>
            </a:r>
          </a:p>
          <a:p>
            <a:pPr marL="171450" indent="-171450">
              <a:buFontTx/>
              <a:buChar char="-"/>
            </a:pPr>
            <a:r>
              <a:rPr lang="fr-FR" sz="1200" kern="1200" dirty="0" smtClean="0">
                <a:solidFill>
                  <a:schemeClr val="tx1"/>
                </a:solidFill>
                <a:effectLst/>
                <a:latin typeface="+mn-lt"/>
                <a:ea typeface="+mn-ea"/>
                <a:cs typeface="+mn-cs"/>
              </a:rPr>
              <a:t>un coffret proposant les mêmes textes en format poster (A3), </a:t>
            </a:r>
          </a:p>
          <a:p>
            <a:endParaRPr lang="fr-FR" sz="1200" b="0" u="none" kern="1200" dirty="0" smtClean="0">
              <a:solidFill>
                <a:schemeClr val="tx1"/>
              </a:solidFill>
              <a:effectLst/>
              <a:latin typeface="+mn-lt"/>
              <a:ea typeface="+mn-ea"/>
              <a:cs typeface="+mn-cs"/>
            </a:endParaRPr>
          </a:p>
          <a:p>
            <a:r>
              <a:rPr lang="fr-FR" sz="1200" b="1" u="sng" kern="1200" dirty="0" smtClean="0">
                <a:solidFill>
                  <a:schemeClr val="tx1"/>
                </a:solidFill>
                <a:effectLst/>
                <a:latin typeface="+mn-lt"/>
                <a:ea typeface="+mn-ea"/>
                <a:cs typeface="+mn-cs"/>
              </a:rPr>
              <a:t>Organisation</a:t>
            </a:r>
            <a:r>
              <a:rPr lang="fr-FR" sz="1200" b="1" kern="1200" dirty="0" smtClean="0">
                <a:solidFill>
                  <a:schemeClr val="tx1"/>
                </a:solidFill>
                <a:effectLst/>
                <a:latin typeface="+mn-lt"/>
                <a:ea typeface="+mn-ea"/>
                <a:cs typeface="+mn-cs"/>
              </a:rPr>
              <a:t>…. COMMENT</a:t>
            </a:r>
            <a:r>
              <a:rPr lang="fr-FR" sz="1200" kern="1200" dirty="0" smtClean="0">
                <a:solidFill>
                  <a:schemeClr val="tx1"/>
                </a:solidFill>
                <a:effectLst/>
                <a:latin typeface="+mn-lt"/>
                <a:ea typeface="+mn-ea"/>
                <a:cs typeface="+mn-cs"/>
              </a:rPr>
              <a:t>→ </a:t>
            </a:r>
          </a:p>
          <a:p>
            <a:r>
              <a:rPr lang="fr-FR" sz="1200" kern="1200" dirty="0" smtClean="0">
                <a:solidFill>
                  <a:schemeClr val="tx1"/>
                </a:solidFill>
                <a:effectLst/>
                <a:latin typeface="+mn-lt"/>
                <a:ea typeface="+mn-ea"/>
                <a:cs typeface="+mn-cs"/>
              </a:rPr>
              <a:t> </a:t>
            </a:r>
          </a:p>
          <a:p>
            <a:r>
              <a:rPr lang="fr-FR" sz="1200" kern="1200" dirty="0" smtClean="0">
                <a:solidFill>
                  <a:schemeClr val="tx1"/>
                </a:solidFill>
                <a:effectLst/>
                <a:latin typeface="+mn-lt"/>
                <a:ea typeface="+mn-ea"/>
                <a:cs typeface="+mn-cs"/>
              </a:rPr>
              <a:t>Comme je vous le disais tout à l’heure, chaque ouvrage est prévu pour 2/3 niveaux :</a:t>
            </a:r>
          </a:p>
          <a:p>
            <a:pPr lvl="0"/>
            <a:r>
              <a:rPr lang="fr-FR" sz="1200" kern="1200" dirty="0" smtClean="0">
                <a:solidFill>
                  <a:schemeClr val="tx1"/>
                </a:solidFill>
                <a:effectLst/>
                <a:latin typeface="+mn-lt"/>
                <a:ea typeface="+mn-ea"/>
                <a:cs typeface="+mn-cs"/>
              </a:rPr>
              <a:t>Le vert « </a:t>
            </a:r>
            <a:r>
              <a:rPr lang="fr-FR" sz="1200" kern="1200" dirty="0" err="1" smtClean="0">
                <a:solidFill>
                  <a:schemeClr val="tx1"/>
                </a:solidFill>
                <a:effectLst/>
                <a:latin typeface="+mn-lt"/>
                <a:ea typeface="+mn-ea"/>
                <a:cs typeface="+mn-cs"/>
              </a:rPr>
              <a:t>Lectorino</a:t>
            </a:r>
            <a:r>
              <a:rPr lang="fr-FR" sz="1200" kern="1200" dirty="0" smtClean="0">
                <a:solidFill>
                  <a:schemeClr val="tx1"/>
                </a:solidFill>
                <a:effectLst/>
                <a:latin typeface="+mn-lt"/>
                <a:ea typeface="+mn-ea"/>
                <a:cs typeface="+mn-cs"/>
              </a:rPr>
              <a:t>/</a:t>
            </a:r>
            <a:r>
              <a:rPr lang="fr-FR" sz="1200" kern="1200" dirty="0" err="1" smtClean="0">
                <a:solidFill>
                  <a:schemeClr val="tx1"/>
                </a:solidFill>
                <a:effectLst/>
                <a:latin typeface="+mn-lt"/>
                <a:ea typeface="+mn-ea"/>
                <a:cs typeface="+mn-cs"/>
              </a:rPr>
              <a:t>Lectorinette</a:t>
            </a:r>
            <a:r>
              <a:rPr lang="fr-FR" sz="1200" kern="1200" dirty="0" smtClean="0">
                <a:solidFill>
                  <a:schemeClr val="tx1"/>
                </a:solidFill>
                <a:effectLst/>
                <a:latin typeface="+mn-lt"/>
                <a:ea typeface="+mn-ea"/>
                <a:cs typeface="+mn-cs"/>
              </a:rPr>
              <a:t> » CE1/CE2</a:t>
            </a:r>
          </a:p>
          <a:p>
            <a:pPr lvl="0"/>
            <a:r>
              <a:rPr lang="fr-FR" sz="1200" kern="1200" dirty="0" smtClean="0">
                <a:solidFill>
                  <a:schemeClr val="tx1"/>
                </a:solidFill>
                <a:effectLst/>
                <a:latin typeface="+mn-lt"/>
                <a:ea typeface="+mn-ea"/>
                <a:cs typeface="+mn-cs"/>
              </a:rPr>
              <a:t>Le bleu « </a:t>
            </a:r>
            <a:r>
              <a:rPr lang="fr-FR" sz="1200" kern="1200" dirty="0" err="1" smtClean="0">
                <a:solidFill>
                  <a:schemeClr val="tx1"/>
                </a:solidFill>
                <a:effectLst/>
                <a:latin typeface="+mn-lt"/>
                <a:ea typeface="+mn-ea"/>
                <a:cs typeface="+mn-cs"/>
              </a:rPr>
              <a:t>Lector</a:t>
            </a:r>
            <a:r>
              <a:rPr lang="fr-FR" sz="1200" kern="1200" dirty="0" smtClean="0">
                <a:solidFill>
                  <a:schemeClr val="tx1"/>
                </a:solidFill>
                <a:effectLst/>
                <a:latin typeface="+mn-lt"/>
                <a:ea typeface="+mn-ea"/>
                <a:cs typeface="+mn-cs"/>
              </a:rPr>
              <a:t> et </a:t>
            </a:r>
            <a:r>
              <a:rPr lang="fr-FR" sz="1200" kern="1200" dirty="0" err="1" smtClean="0">
                <a:solidFill>
                  <a:schemeClr val="tx1"/>
                </a:solidFill>
                <a:effectLst/>
                <a:latin typeface="+mn-lt"/>
                <a:ea typeface="+mn-ea"/>
                <a:cs typeface="+mn-cs"/>
              </a:rPr>
              <a:t>Lectrix</a:t>
            </a:r>
            <a:r>
              <a:rPr lang="fr-FR" sz="1200" kern="1200" dirty="0" smtClean="0">
                <a:solidFill>
                  <a:schemeClr val="tx1"/>
                </a:solidFill>
                <a:effectLst/>
                <a:latin typeface="+mn-lt"/>
                <a:ea typeface="+mn-ea"/>
                <a:cs typeface="+mn-cs"/>
              </a:rPr>
              <a:t> » CM1/CM2/6</a:t>
            </a:r>
            <a:r>
              <a:rPr lang="fr-FR" sz="1200" kern="1200" baseline="30000" dirty="0" smtClean="0">
                <a:solidFill>
                  <a:schemeClr val="tx1"/>
                </a:solidFill>
                <a:effectLst/>
                <a:latin typeface="+mn-lt"/>
                <a:ea typeface="+mn-ea"/>
                <a:cs typeface="+mn-cs"/>
              </a:rPr>
              <a:t>ème</a:t>
            </a:r>
            <a:endParaRPr lang="fr-FR" sz="1200" kern="1200" dirty="0" smtClean="0">
              <a:solidFill>
                <a:schemeClr val="tx1"/>
              </a:solidFill>
              <a:effectLst/>
              <a:latin typeface="+mn-lt"/>
              <a:ea typeface="+mn-ea"/>
              <a:cs typeface="+mn-cs"/>
            </a:endParaRPr>
          </a:p>
          <a:p>
            <a:pPr lvl="0"/>
            <a:r>
              <a:rPr lang="fr-FR" sz="1200" kern="1200" dirty="0" smtClean="0">
                <a:solidFill>
                  <a:schemeClr val="tx1"/>
                </a:solidFill>
                <a:effectLst/>
                <a:latin typeface="+mn-lt"/>
                <a:ea typeface="+mn-ea"/>
                <a:cs typeface="+mn-cs"/>
              </a:rPr>
              <a:t>Le jaune « </a:t>
            </a:r>
            <a:r>
              <a:rPr lang="fr-FR" sz="1200" kern="1200" dirty="0" err="1" smtClean="0">
                <a:solidFill>
                  <a:schemeClr val="tx1"/>
                </a:solidFill>
                <a:effectLst/>
                <a:latin typeface="+mn-lt"/>
                <a:ea typeface="+mn-ea"/>
                <a:cs typeface="+mn-cs"/>
              </a:rPr>
              <a:t>Lector</a:t>
            </a:r>
            <a:r>
              <a:rPr lang="fr-FR" sz="1200" kern="1200" dirty="0" smtClean="0">
                <a:solidFill>
                  <a:schemeClr val="tx1"/>
                </a:solidFill>
                <a:effectLst/>
                <a:latin typeface="+mn-lt"/>
                <a:ea typeface="+mn-ea"/>
                <a:cs typeface="+mn-cs"/>
              </a:rPr>
              <a:t> et </a:t>
            </a:r>
            <a:r>
              <a:rPr lang="fr-FR" sz="1200" kern="1200" dirty="0" err="1" smtClean="0">
                <a:solidFill>
                  <a:schemeClr val="tx1"/>
                </a:solidFill>
                <a:effectLst/>
                <a:latin typeface="+mn-lt"/>
                <a:ea typeface="+mn-ea"/>
                <a:cs typeface="+mn-cs"/>
              </a:rPr>
              <a:t>Lectrix</a:t>
            </a:r>
            <a:r>
              <a:rPr lang="fr-FR" sz="1200" kern="1200" dirty="0" smtClean="0">
                <a:solidFill>
                  <a:schemeClr val="tx1"/>
                </a:solidFill>
                <a:effectLst/>
                <a:latin typeface="+mn-lt"/>
                <a:ea typeface="+mn-ea"/>
                <a:cs typeface="+mn-cs"/>
              </a:rPr>
              <a:t> » Collège</a:t>
            </a:r>
          </a:p>
          <a:p>
            <a:r>
              <a:rPr lang="fr-FR" sz="1200" kern="1200" dirty="0" smtClean="0">
                <a:solidFill>
                  <a:schemeClr val="tx1"/>
                </a:solidFill>
                <a:effectLst/>
                <a:latin typeface="+mn-lt"/>
                <a:ea typeface="+mn-ea"/>
                <a:cs typeface="+mn-cs"/>
              </a:rPr>
              <a:t> </a:t>
            </a:r>
          </a:p>
          <a:p>
            <a:r>
              <a:rPr lang="fr-FR" sz="1200" kern="1200" dirty="0" smtClean="0">
                <a:solidFill>
                  <a:schemeClr val="tx1"/>
                </a:solidFill>
                <a:effectLst/>
                <a:latin typeface="+mn-lt"/>
                <a:ea typeface="+mn-ea"/>
                <a:cs typeface="+mn-cs"/>
              </a:rPr>
              <a:t>Il faudra donc réfléchir et discuter au sein de l’école du découpage entre les niveaux quand il sera mis en place.</a:t>
            </a:r>
          </a:p>
          <a:p>
            <a:r>
              <a:rPr lang="fr-FR" sz="1200" kern="1200" dirty="0" smtClean="0">
                <a:solidFill>
                  <a:schemeClr val="tx1"/>
                </a:solidFill>
                <a:effectLst/>
                <a:latin typeface="+mn-lt"/>
                <a:ea typeface="+mn-ea"/>
                <a:cs typeface="+mn-cs"/>
              </a:rPr>
              <a:t> </a:t>
            </a:r>
          </a:p>
          <a:p>
            <a:r>
              <a:rPr lang="fr-FR" sz="1200" kern="1200" dirty="0" smtClean="0">
                <a:solidFill>
                  <a:schemeClr val="tx1"/>
                </a:solidFill>
                <a:effectLst/>
                <a:latin typeface="+mn-lt"/>
                <a:ea typeface="+mn-ea"/>
                <a:cs typeface="+mn-cs"/>
              </a:rPr>
              <a:t>Les trois outils travaillent globalement les mêmes compétences ;</a:t>
            </a:r>
          </a:p>
          <a:p>
            <a:r>
              <a:rPr lang="fr-FR" sz="1200" kern="1200" dirty="0" smtClean="0">
                <a:solidFill>
                  <a:schemeClr val="tx1"/>
                </a:solidFill>
                <a:effectLst/>
                <a:latin typeface="+mn-lt"/>
                <a:ea typeface="+mn-ea"/>
                <a:cs typeface="+mn-cs"/>
              </a:rPr>
              <a:t> - </a:t>
            </a:r>
            <a:r>
              <a:rPr lang="fr-FR" sz="1200" kern="1200" dirty="0" err="1" smtClean="0">
                <a:solidFill>
                  <a:schemeClr val="tx1"/>
                </a:solidFill>
                <a:effectLst/>
                <a:latin typeface="+mn-lt"/>
                <a:ea typeface="+mn-ea"/>
                <a:cs typeface="+mn-cs"/>
              </a:rPr>
              <a:t>Lectorino</a:t>
            </a:r>
            <a:r>
              <a:rPr lang="fr-FR" sz="1200" kern="1200" dirty="0" smtClean="0">
                <a:solidFill>
                  <a:schemeClr val="tx1"/>
                </a:solidFill>
                <a:effectLst/>
                <a:latin typeface="+mn-lt"/>
                <a:ea typeface="+mn-ea"/>
                <a:cs typeface="+mn-cs"/>
              </a:rPr>
              <a:t>/</a:t>
            </a:r>
            <a:r>
              <a:rPr lang="fr-FR" sz="1200" kern="1200" dirty="0" err="1" smtClean="0">
                <a:solidFill>
                  <a:schemeClr val="tx1"/>
                </a:solidFill>
                <a:effectLst/>
                <a:latin typeface="+mn-lt"/>
                <a:ea typeface="+mn-ea"/>
                <a:cs typeface="+mn-cs"/>
              </a:rPr>
              <a:t>Lectorinette</a:t>
            </a:r>
            <a:r>
              <a:rPr lang="fr-FR" sz="1200" kern="1200" dirty="0" smtClean="0">
                <a:solidFill>
                  <a:schemeClr val="tx1"/>
                </a:solidFill>
                <a:effectLst/>
                <a:latin typeface="+mn-lt"/>
                <a:ea typeface="+mn-ea"/>
                <a:cs typeface="+mn-cs"/>
              </a:rPr>
              <a:t> insiste un peu plus que les autres sur le vocabulaire/le lexique et sur le décodage</a:t>
            </a:r>
          </a:p>
          <a:p>
            <a:r>
              <a:rPr lang="fr-FR" sz="1200" kern="1200" dirty="0" smtClean="0">
                <a:solidFill>
                  <a:schemeClr val="tx1"/>
                </a:solidFill>
                <a:effectLst/>
                <a:latin typeface="+mn-lt"/>
                <a:ea typeface="+mn-ea"/>
                <a:cs typeface="+mn-cs"/>
              </a:rPr>
              <a:t>La démarche est un peu différente → un texte ou un corpus de textes pour plusieurs compétences alors que </a:t>
            </a:r>
            <a:r>
              <a:rPr lang="fr-FR" sz="1200" kern="1200" dirty="0" err="1" smtClean="0">
                <a:solidFill>
                  <a:schemeClr val="tx1"/>
                </a:solidFill>
                <a:effectLst/>
                <a:latin typeface="+mn-lt"/>
                <a:ea typeface="+mn-ea"/>
                <a:cs typeface="+mn-cs"/>
              </a:rPr>
              <a:t>Lector</a:t>
            </a:r>
            <a:r>
              <a:rPr lang="fr-FR" sz="1200" kern="1200" dirty="0" smtClean="0">
                <a:solidFill>
                  <a:schemeClr val="tx1"/>
                </a:solidFill>
                <a:effectLst/>
                <a:latin typeface="+mn-lt"/>
                <a:ea typeface="+mn-ea"/>
                <a:cs typeface="+mn-cs"/>
              </a:rPr>
              <a:t> &amp; </a:t>
            </a:r>
            <a:r>
              <a:rPr lang="fr-FR" sz="1200" kern="1200" dirty="0" err="1" smtClean="0">
                <a:solidFill>
                  <a:schemeClr val="tx1"/>
                </a:solidFill>
                <a:effectLst/>
                <a:latin typeface="+mn-lt"/>
                <a:ea typeface="+mn-ea"/>
                <a:cs typeface="+mn-cs"/>
              </a:rPr>
              <a:t>Lectrix</a:t>
            </a:r>
            <a:r>
              <a:rPr lang="fr-FR" sz="1200" kern="1200" dirty="0" smtClean="0">
                <a:solidFill>
                  <a:schemeClr val="tx1"/>
                </a:solidFill>
                <a:effectLst/>
                <a:latin typeface="+mn-lt"/>
                <a:ea typeface="+mn-ea"/>
                <a:cs typeface="+mn-cs"/>
              </a:rPr>
              <a:t> → une compétence par séquence et plusieurs textes pour l’aborder</a:t>
            </a:r>
          </a:p>
          <a:p>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Lector</a:t>
            </a:r>
            <a:r>
              <a:rPr lang="fr-FR" sz="1200" kern="1200" dirty="0" smtClean="0">
                <a:solidFill>
                  <a:schemeClr val="tx1"/>
                </a:solidFill>
                <a:effectLst/>
                <a:latin typeface="+mn-lt"/>
                <a:ea typeface="+mn-ea"/>
                <a:cs typeface="+mn-cs"/>
              </a:rPr>
              <a:t> et </a:t>
            </a:r>
            <a:r>
              <a:rPr lang="fr-FR" sz="1200" kern="1200" dirty="0" err="1" smtClean="0">
                <a:solidFill>
                  <a:schemeClr val="tx1"/>
                </a:solidFill>
                <a:effectLst/>
                <a:latin typeface="+mn-lt"/>
                <a:ea typeface="+mn-ea"/>
                <a:cs typeface="+mn-cs"/>
              </a:rPr>
              <a:t>Lectrix</a:t>
            </a:r>
            <a:r>
              <a:rPr lang="fr-FR" sz="1200" kern="1200" dirty="0" smtClean="0">
                <a:solidFill>
                  <a:schemeClr val="tx1"/>
                </a:solidFill>
                <a:effectLst/>
                <a:latin typeface="+mn-lt"/>
                <a:ea typeface="+mn-ea"/>
                <a:cs typeface="+mn-cs"/>
              </a:rPr>
              <a:t> collège aborde aussi le résumé et la chronologie.</a:t>
            </a:r>
          </a:p>
          <a:p>
            <a:pPr marL="171450" indent="-171450">
              <a:buFontTx/>
              <a:buChar char="-"/>
            </a:pPr>
            <a:endParaRPr lang="fr-FR" sz="1200" kern="1200" dirty="0" smtClean="0">
              <a:solidFill>
                <a:schemeClr val="tx1"/>
              </a:solidFill>
              <a:effectLst/>
              <a:latin typeface="+mn-lt"/>
              <a:ea typeface="+mn-ea"/>
              <a:cs typeface="+mn-cs"/>
            </a:endParaRPr>
          </a:p>
          <a:p>
            <a:endParaRPr lang="fr-FR" dirty="0" smtClean="0"/>
          </a:p>
          <a:p>
            <a:endParaRPr lang="fr-FR" dirty="0"/>
          </a:p>
        </p:txBody>
      </p:sp>
      <p:sp>
        <p:nvSpPr>
          <p:cNvPr id="4" name="Espace réservé du numéro de diapositive 3"/>
          <p:cNvSpPr>
            <a:spLocks noGrp="1"/>
          </p:cNvSpPr>
          <p:nvPr>
            <p:ph type="sldNum" sz="quarter" idx="10"/>
          </p:nvPr>
        </p:nvSpPr>
        <p:spPr/>
        <p:txBody>
          <a:bodyPr/>
          <a:lstStyle/>
          <a:p>
            <a:fld id="{1CFD37D1-B30B-4030-BE04-57B9F9A6044F}" type="slidenum">
              <a:rPr lang="fr-FR" smtClean="0"/>
              <a:pPr/>
              <a:t>9</a:t>
            </a:fld>
            <a:endParaRPr lang="fr-FR"/>
          </a:p>
        </p:txBody>
      </p:sp>
    </p:spTree>
    <p:extLst>
      <p:ext uri="{BB962C8B-B14F-4D97-AF65-F5344CB8AC3E}">
        <p14:creationId xmlns="" xmlns:p14="http://schemas.microsoft.com/office/powerpoint/2010/main" val="36156755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1CFD37D1-B30B-4030-BE04-57B9F9A6044F}" type="slidenum">
              <a:rPr lang="fr-FR" smtClean="0"/>
              <a:pPr/>
              <a:t>19</a:t>
            </a:fld>
            <a:endParaRPr lang="fr-F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lnSpcReduction="10000"/>
          </a:bodyPr>
          <a:lstStyle/>
          <a:p>
            <a:r>
              <a:rPr lang="fr-FR" u="sng" dirty="0" smtClean="0"/>
              <a:t>Importance des gestes professionnels</a:t>
            </a:r>
            <a:r>
              <a:rPr lang="fr-FR" dirty="0" smtClean="0"/>
              <a:t> :</a:t>
            </a:r>
          </a:p>
          <a:p>
            <a:endParaRPr lang="fr-FR" dirty="0" smtClean="0"/>
          </a:p>
          <a:p>
            <a:r>
              <a:rPr lang="fr-FR" sz="1200" kern="1200" dirty="0" smtClean="0">
                <a:solidFill>
                  <a:schemeClr val="tx1"/>
                </a:solidFill>
                <a:latin typeface="+mn-lt"/>
                <a:ea typeface="+mn-ea"/>
                <a:cs typeface="+mn-cs"/>
              </a:rPr>
              <a:t>-Eviter la surcharge cognitive par l’enchainement de deux séances nécessitant une concentration importante.</a:t>
            </a:r>
          </a:p>
          <a:p>
            <a:r>
              <a:rPr lang="fr-FR" sz="1200" kern="1200" dirty="0" smtClean="0">
                <a:solidFill>
                  <a:schemeClr val="tx1"/>
                </a:solidFill>
                <a:latin typeface="+mn-lt"/>
                <a:ea typeface="+mn-ea"/>
                <a:cs typeface="+mn-cs"/>
              </a:rPr>
              <a:t>- Pour la même raison, ne pas superposer des objectifs de fluence et des objectifs de compréhension dans une même séance. </a:t>
            </a:r>
          </a:p>
          <a:p>
            <a:r>
              <a:rPr lang="fr-FR" sz="1200" kern="1200" dirty="0" smtClean="0">
                <a:solidFill>
                  <a:schemeClr val="tx1"/>
                </a:solidFill>
                <a:latin typeface="+mn-lt"/>
                <a:ea typeface="+mn-ea"/>
                <a:cs typeface="+mn-cs"/>
              </a:rPr>
              <a:t>Travailler la fluence régulièrement sur des supports appropriés, différents des textes choisis pour l’apprentissage de la compréhension, ou entraîner les élèves à la fluence une fois que ces textes « résistants » auront été étudiés et compris.</a:t>
            </a:r>
          </a:p>
          <a:p>
            <a:r>
              <a:rPr lang="fr-FR" sz="1200" kern="1200" dirty="0" smtClean="0">
                <a:solidFill>
                  <a:schemeClr val="tx1"/>
                </a:solidFill>
                <a:latin typeface="+mn-lt"/>
                <a:ea typeface="+mn-ea"/>
                <a:cs typeface="+mn-cs"/>
              </a:rPr>
              <a:t>Privilégier une lecture magistrale pour aborder ce type de textes  avec des lecteurs débutants ou des lecteurs précaires.</a:t>
            </a:r>
          </a:p>
          <a:p>
            <a:endParaRPr lang="fr-FR"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fr-FR" sz="1200" kern="1200" dirty="0" smtClean="0">
                <a:solidFill>
                  <a:schemeClr val="tx1"/>
                </a:solidFill>
                <a:latin typeface="+mn-lt"/>
                <a:ea typeface="+mn-ea"/>
                <a:cs typeface="+mn-cs"/>
              </a:rPr>
              <a:t>- Débuter les séances dans un climat apaisé, favorable aux apprentissages. </a:t>
            </a:r>
          </a:p>
          <a:p>
            <a:endParaRPr lang="fr-FR" sz="1200" kern="1200" dirty="0" smtClean="0">
              <a:solidFill>
                <a:schemeClr val="tx1"/>
              </a:solidFill>
              <a:latin typeface="+mn-lt"/>
              <a:ea typeface="+mn-ea"/>
              <a:cs typeface="+mn-cs"/>
            </a:endParaRPr>
          </a:p>
          <a:p>
            <a:r>
              <a:rPr lang="fr-FR" sz="1200" kern="1200" dirty="0" smtClean="0">
                <a:solidFill>
                  <a:schemeClr val="tx1"/>
                </a:solidFill>
                <a:latin typeface="+mn-lt"/>
                <a:ea typeface="+mn-ea"/>
                <a:cs typeface="+mn-cs"/>
              </a:rPr>
              <a:t>- Créer un horizon d’attente pour que les élèves puissent se projeter dans l’activité et y prennent plaisir.</a:t>
            </a:r>
          </a:p>
          <a:p>
            <a:r>
              <a:rPr lang="fr-FR" sz="1200" kern="1200" dirty="0" smtClean="0">
                <a:solidFill>
                  <a:schemeClr val="tx1"/>
                </a:solidFill>
                <a:latin typeface="+mn-lt"/>
                <a:ea typeface="+mn-ea"/>
                <a:cs typeface="+mn-cs"/>
              </a:rPr>
              <a:t> </a:t>
            </a:r>
          </a:p>
          <a:p>
            <a:r>
              <a:rPr lang="fr-FR" sz="1200" kern="1200" dirty="0" smtClean="0">
                <a:solidFill>
                  <a:schemeClr val="tx1"/>
                </a:solidFill>
                <a:latin typeface="+mn-lt"/>
                <a:ea typeface="+mn-ea"/>
                <a:cs typeface="+mn-cs"/>
              </a:rPr>
              <a:t>- S’assurer que le thème ou le contexte sont connus des élèves (référence à des connaissances construites ou appréhendées dans d’autres domaines disciplinaires par ex). Programmer en amont, des séances consacrées au thème et/ou au contexte particulier traités dans le texte.</a:t>
            </a:r>
          </a:p>
          <a:p>
            <a:r>
              <a:rPr lang="fr-FR" sz="1200" kern="1200" dirty="0" smtClean="0">
                <a:solidFill>
                  <a:schemeClr val="tx1"/>
                </a:solidFill>
                <a:latin typeface="+mn-lt"/>
                <a:ea typeface="+mn-ea"/>
                <a:cs typeface="+mn-cs"/>
              </a:rPr>
              <a:t>- Annoncer explicitement les enjeux et la problématique du jour : « Nous allons lire pour… nous informer, nous divertir… et pour apprendre à mieux comprendre un texte en travaillant particulièrement tel aspect… »</a:t>
            </a:r>
          </a:p>
          <a:p>
            <a:r>
              <a:rPr lang="fr-FR" sz="1200" kern="1200" dirty="0" smtClean="0">
                <a:solidFill>
                  <a:schemeClr val="tx1"/>
                </a:solidFill>
                <a:latin typeface="+mn-lt"/>
                <a:ea typeface="+mn-ea"/>
                <a:cs typeface="+mn-cs"/>
              </a:rPr>
              <a:t>- NB : Un élève qui ne bouge pas à sa table n’est pas forcément attentif, de même un élève qui griffonnera pendant des explications peut être attentif.</a:t>
            </a:r>
            <a:endParaRPr lang="fr-FR" dirty="0"/>
          </a:p>
        </p:txBody>
      </p:sp>
      <p:sp>
        <p:nvSpPr>
          <p:cNvPr id="4" name="Espace réservé du numéro de diapositive 3"/>
          <p:cNvSpPr>
            <a:spLocks noGrp="1"/>
          </p:cNvSpPr>
          <p:nvPr>
            <p:ph type="sldNum" sz="quarter" idx="10"/>
          </p:nvPr>
        </p:nvSpPr>
        <p:spPr/>
        <p:txBody>
          <a:bodyPr/>
          <a:lstStyle/>
          <a:p>
            <a:fld id="{1CFD37D1-B30B-4030-BE04-57B9F9A6044F}" type="slidenum">
              <a:rPr lang="fr-FR" smtClean="0"/>
              <a:pPr/>
              <a:t>21</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0" name="Triangle rect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r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fr-FR" smtClean="0"/>
              <a:t>Cliquez pour modifier le style du titre</a:t>
            </a:r>
            <a:endParaRPr kumimoji="0" lang="en-US"/>
          </a:p>
        </p:txBody>
      </p:sp>
      <p:sp>
        <p:nvSpPr>
          <p:cNvPr id="17" name="Sous-titr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grpSp>
        <p:nvGrpSpPr>
          <p:cNvPr id="2" name="Groupe 1"/>
          <p:cNvGrpSpPr/>
          <p:nvPr/>
        </p:nvGrpSpPr>
        <p:grpSpPr>
          <a:xfrm>
            <a:off x="-3765" y="4953000"/>
            <a:ext cx="9147765" cy="1912088"/>
            <a:chOff x="-3765" y="4832896"/>
            <a:chExt cx="9147765" cy="2032192"/>
          </a:xfrm>
        </p:grpSpPr>
        <p:sp>
          <p:nvSpPr>
            <p:cNvPr id="7" name="Forme libre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orme libre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orme libre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Connecteur droit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Espace réservé de la date 29"/>
          <p:cNvSpPr>
            <a:spLocks noGrp="1"/>
          </p:cNvSpPr>
          <p:nvPr>
            <p:ph type="dt" sz="half" idx="10"/>
          </p:nvPr>
        </p:nvSpPr>
        <p:spPr/>
        <p:txBody>
          <a:bodyPr/>
          <a:lstStyle>
            <a:lvl1pPr>
              <a:defRPr>
                <a:solidFill>
                  <a:srgbClr val="FFFFFF"/>
                </a:solidFill>
              </a:defRPr>
            </a:lvl1pPr>
            <a:extLst/>
          </a:lstStyle>
          <a:p>
            <a:fld id="{0B7F468F-0602-4E66-8370-6D40275D5A28}" type="datetime1">
              <a:rPr lang="en-US" smtClean="0"/>
              <a:pPr/>
              <a:t>11/17/2013</a:t>
            </a:fld>
            <a:endParaRPr lang="en-US" dirty="0">
              <a:solidFill>
                <a:srgbClr val="FFFFFF"/>
              </a:solidFill>
            </a:endParaRPr>
          </a:p>
        </p:txBody>
      </p:sp>
      <p:sp>
        <p:nvSpPr>
          <p:cNvPr id="19" name="Espace réservé du pied de page 18"/>
          <p:cNvSpPr>
            <a:spLocks noGrp="1"/>
          </p:cNvSpPr>
          <p:nvPr>
            <p:ph type="ftr" sz="quarter" idx="11"/>
          </p:nvPr>
        </p:nvSpPr>
        <p:spPr/>
        <p:txBody>
          <a:bodyPr/>
          <a:lstStyle>
            <a:lvl1pPr>
              <a:defRPr>
                <a:solidFill>
                  <a:schemeClr val="accent1">
                    <a:tint val="20000"/>
                  </a:schemeClr>
                </a:solidFill>
              </a:defRPr>
            </a:lvl1pPr>
            <a:extLst/>
          </a:lstStyle>
          <a:p>
            <a:r>
              <a:rPr kumimoji="0" lang="fr-FR" smtClean="0">
                <a:solidFill>
                  <a:schemeClr val="accent1">
                    <a:tint val="20000"/>
                  </a:schemeClr>
                </a:solidFill>
              </a:rPr>
              <a:t>Equipe de circonscription de Meaux Villenoy 77</a:t>
            </a:r>
            <a:endParaRPr kumimoji="0" lang="en-US">
              <a:solidFill>
                <a:schemeClr val="accent1">
                  <a:tint val="20000"/>
                </a:schemeClr>
              </a:solidFill>
            </a:endParaRPr>
          </a:p>
        </p:txBody>
      </p:sp>
      <p:sp>
        <p:nvSpPr>
          <p:cNvPr id="27" name="Espace réservé du numéro de diapositive 26"/>
          <p:cNvSpPr>
            <a:spLocks noGrp="1"/>
          </p:cNvSpPr>
          <p:nvPr>
            <p:ph type="sldNum" sz="quarter" idx="12"/>
          </p:nvPr>
        </p:nvSpPr>
        <p:spPr/>
        <p:txBody>
          <a:bodyPr/>
          <a:lstStyle>
            <a:lvl1pPr>
              <a:defRPr>
                <a:solidFill>
                  <a:srgbClr val="FFFFFF"/>
                </a:solidFill>
              </a:defRPr>
            </a:lvl1pPr>
            <a:extLst/>
          </a:lstStyle>
          <a:p>
            <a:fld id="{D5BBC35B-A44B-4119-B8DA-DE9E3DFADA20}" type="slidenum">
              <a:rPr kumimoji="0" lang="en-US" smtClean="0"/>
              <a:pPr/>
              <a:t>‹N°›</a:t>
            </a:fld>
            <a:endParaRPr kumimoji="0" lang="en-US" dirty="0">
              <a:solidFill>
                <a:srgbClr val="FFFFFF"/>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1481329"/>
            <a:ext cx="8229600" cy="4386071"/>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64EA2820-74A7-4E0C-ABA0-C56BE4ACE2FB}" type="datetime1">
              <a:rPr lang="en-US" smtClean="0"/>
              <a:pPr/>
              <a:t>11/17/2013</a:t>
            </a:fld>
            <a:endParaRPr lang="en-US"/>
          </a:p>
        </p:txBody>
      </p:sp>
      <p:sp>
        <p:nvSpPr>
          <p:cNvPr id="5" name="Espace réservé du pied de page 4"/>
          <p:cNvSpPr>
            <a:spLocks noGrp="1"/>
          </p:cNvSpPr>
          <p:nvPr>
            <p:ph type="ftr" sz="quarter" idx="11"/>
          </p:nvPr>
        </p:nvSpPr>
        <p:spPr/>
        <p:txBody>
          <a:bodyPr/>
          <a:lstStyle>
            <a:extLst/>
          </a:lstStyle>
          <a:p>
            <a:r>
              <a:rPr kumimoji="0" lang="fr-FR" smtClean="0"/>
              <a:t>Equipe de circonscription de Meaux Villenoy 77</a:t>
            </a:r>
            <a:endParaRPr kumimoji="0" lang="en-US"/>
          </a:p>
        </p:txBody>
      </p:sp>
      <p:sp>
        <p:nvSpPr>
          <p:cNvPr id="6" name="Espace réservé du numéro de diapositive 5"/>
          <p:cNvSpPr>
            <a:spLocks noGrp="1"/>
          </p:cNvSpPr>
          <p:nvPr>
            <p:ph type="sldNum" sz="quarter" idx="12"/>
          </p:nvPr>
        </p:nvSpPr>
        <p:spPr/>
        <p:txBody>
          <a:bodyPr/>
          <a:lstStyle>
            <a:extLst/>
          </a:lstStyle>
          <a:p>
            <a:fld id="{D5BBC35B-A44B-4119-B8DA-DE9E3DFADA20}" type="slidenum">
              <a:rPr kumimoji="0" lang="en-US" smtClean="0"/>
              <a:pPr/>
              <a:t>‹N°›</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44013" y="274640"/>
            <a:ext cx="1777470" cy="5592761"/>
          </a:xfrm>
        </p:spPr>
        <p:txBody>
          <a:bodyPr vert="eaVe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41"/>
            <a:ext cx="6324600" cy="5592760"/>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1A1F829F-0F3F-4161-A7EA-FA0401547CED}" type="datetime1">
              <a:rPr lang="en-US" smtClean="0"/>
              <a:pPr/>
              <a:t>11/17/2013</a:t>
            </a:fld>
            <a:endParaRPr lang="en-US"/>
          </a:p>
        </p:txBody>
      </p:sp>
      <p:sp>
        <p:nvSpPr>
          <p:cNvPr id="5" name="Espace réservé du pied de page 4"/>
          <p:cNvSpPr>
            <a:spLocks noGrp="1"/>
          </p:cNvSpPr>
          <p:nvPr>
            <p:ph type="ftr" sz="quarter" idx="11"/>
          </p:nvPr>
        </p:nvSpPr>
        <p:spPr/>
        <p:txBody>
          <a:bodyPr/>
          <a:lstStyle>
            <a:extLst/>
          </a:lstStyle>
          <a:p>
            <a:r>
              <a:rPr kumimoji="0" lang="fr-FR" smtClean="0"/>
              <a:t>Equipe de circonscription de Meaux Villenoy 77</a:t>
            </a:r>
            <a:endParaRPr kumimoji="0" lang="en-US"/>
          </a:p>
        </p:txBody>
      </p:sp>
      <p:sp>
        <p:nvSpPr>
          <p:cNvPr id="6" name="Espace réservé du numéro de diapositive 5"/>
          <p:cNvSpPr>
            <a:spLocks noGrp="1"/>
          </p:cNvSpPr>
          <p:nvPr>
            <p:ph type="sldNum" sz="quarter" idx="12"/>
          </p:nvPr>
        </p:nvSpPr>
        <p:spPr/>
        <p:txBody>
          <a:bodyPr/>
          <a:lstStyle>
            <a:extLst/>
          </a:lstStyle>
          <a:p>
            <a:fld id="{D5BBC35B-A44B-4119-B8DA-DE9E3DFADA20}" type="slidenum">
              <a:rPr kumimoji="0" lang="en-US" smtClean="0"/>
              <a:pPr/>
              <a:t>‹N°›</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0C498241-B205-4D27-8AEB-6300E6C54415}" type="datetime1">
              <a:rPr lang="en-US" smtClean="0"/>
              <a:pPr/>
              <a:t>11/17/2013</a:t>
            </a:fld>
            <a:endParaRPr lang="en-US"/>
          </a:p>
        </p:txBody>
      </p:sp>
      <p:sp>
        <p:nvSpPr>
          <p:cNvPr id="5" name="Espace réservé du pied de page 4"/>
          <p:cNvSpPr>
            <a:spLocks noGrp="1"/>
          </p:cNvSpPr>
          <p:nvPr>
            <p:ph type="ftr" sz="quarter" idx="11"/>
          </p:nvPr>
        </p:nvSpPr>
        <p:spPr/>
        <p:txBody>
          <a:bodyPr/>
          <a:lstStyle>
            <a:extLst/>
          </a:lstStyle>
          <a:p>
            <a:r>
              <a:rPr kumimoji="0" lang="fr-FR" smtClean="0"/>
              <a:t>Equipe de circonscription de Meaux Villenoy 77</a:t>
            </a:r>
            <a:endParaRPr kumimoji="0" lang="en-US"/>
          </a:p>
        </p:txBody>
      </p:sp>
      <p:sp>
        <p:nvSpPr>
          <p:cNvPr id="6" name="Espace réservé du numéro de diapositive 5"/>
          <p:cNvSpPr>
            <a:spLocks noGrp="1"/>
          </p:cNvSpPr>
          <p:nvPr>
            <p:ph type="sldNum" sz="quarter" idx="12"/>
          </p:nvPr>
        </p:nvSpPr>
        <p:spPr/>
        <p:txBody>
          <a:bodyPr/>
          <a:lstStyle>
            <a:extLst/>
          </a:lstStyle>
          <a:p>
            <a:fld id="{D5BBC35B-A44B-4119-B8DA-DE9E3DFADA20}" type="slidenum">
              <a:rPr kumimoji="0" lang="en-US" smtClean="0"/>
              <a:pPr/>
              <a:t>‹N°›</a:t>
            </a:fld>
            <a:endParaRPr kumimoji="0" lang="en-US"/>
          </a:p>
        </p:txBody>
      </p:sp>
      <p:sp>
        <p:nvSpPr>
          <p:cNvPr id="7" name="Titre 6"/>
          <p:cNvSpPr>
            <a:spLocks noGrp="1"/>
          </p:cNvSpPr>
          <p:nvPr>
            <p:ph type="title"/>
          </p:nvPr>
        </p:nvSpPr>
        <p:spPr/>
        <p:txBody>
          <a:bodyPr rtlCol="0"/>
          <a:lstStyle>
            <a:extLst/>
          </a:lstStyle>
          <a:p>
            <a:r>
              <a:rPr kumimoji="0" lang="fr-FR" smtClean="0"/>
              <a:t>Cliquez pour modifier le style du titre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extLst/>
          </a:lstStyle>
          <a:p>
            <a:fld id="{242BB124-54C8-4EAF-AA84-C75BEF77C27A}" type="datetime1">
              <a:rPr lang="en-US" smtClean="0"/>
              <a:pPr/>
              <a:t>11/17/2013</a:t>
            </a:fld>
            <a:endParaRPr lang="en-US"/>
          </a:p>
        </p:txBody>
      </p:sp>
      <p:sp>
        <p:nvSpPr>
          <p:cNvPr id="5" name="Espace réservé du pied de page 4"/>
          <p:cNvSpPr>
            <a:spLocks noGrp="1"/>
          </p:cNvSpPr>
          <p:nvPr>
            <p:ph type="ftr" sz="quarter" idx="11"/>
          </p:nvPr>
        </p:nvSpPr>
        <p:spPr/>
        <p:txBody>
          <a:bodyPr/>
          <a:lstStyle>
            <a:extLst/>
          </a:lstStyle>
          <a:p>
            <a:r>
              <a:rPr kumimoji="0" lang="fr-FR" smtClean="0"/>
              <a:t>Equipe de circonscription de Meaux Villenoy 77</a:t>
            </a:r>
            <a:endParaRPr kumimoji="0" lang="en-US"/>
          </a:p>
        </p:txBody>
      </p:sp>
      <p:sp>
        <p:nvSpPr>
          <p:cNvPr id="6" name="Espace réservé du numéro de diapositive 5"/>
          <p:cNvSpPr>
            <a:spLocks noGrp="1"/>
          </p:cNvSpPr>
          <p:nvPr>
            <p:ph type="sldNum" sz="quarter" idx="12"/>
          </p:nvPr>
        </p:nvSpPr>
        <p:spPr/>
        <p:txBody>
          <a:bodyPr/>
          <a:lstStyle>
            <a:extLst/>
          </a:lstStyle>
          <a:p>
            <a:fld id="{D5BBC35B-A44B-4119-B8DA-DE9E3DFADA20}" type="slidenum">
              <a:rPr kumimoji="0" lang="en-US" smtClean="0"/>
              <a:pPr/>
              <a:t>‹N°›</a:t>
            </a:fld>
            <a:endParaRPr kumimoji="0"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bg>
      <p:bgRef idx="1002">
        <a:schemeClr val="bg1"/>
      </p:bgRef>
    </p:bg>
    <p:spTree>
      <p:nvGrpSpPr>
        <p:cNvPr id="1" name=""/>
        <p:cNvGrpSpPr/>
        <p:nvPr/>
      </p:nvGrpSpPr>
      <p:grpSpPr>
        <a:xfrm>
          <a:off x="0" y="0"/>
          <a:ext cx="0" cy="0"/>
          <a:chOff x="0" y="0"/>
          <a:chExt cx="0" cy="0"/>
        </a:xfrm>
      </p:grpSpPr>
      <p:sp>
        <p:nvSpPr>
          <p:cNvPr id="3" name="Espace réservé du contenu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182992BB-8FD2-49F7-BBF0-88CBDB961B90}" type="datetime1">
              <a:rPr lang="en-US" smtClean="0"/>
              <a:pPr/>
              <a:t>11/17/2013</a:t>
            </a:fld>
            <a:endParaRPr lang="en-US"/>
          </a:p>
        </p:txBody>
      </p:sp>
      <p:sp>
        <p:nvSpPr>
          <p:cNvPr id="6" name="Espace réservé du pied de page 5"/>
          <p:cNvSpPr>
            <a:spLocks noGrp="1"/>
          </p:cNvSpPr>
          <p:nvPr>
            <p:ph type="ftr" sz="quarter" idx="11"/>
          </p:nvPr>
        </p:nvSpPr>
        <p:spPr/>
        <p:txBody>
          <a:bodyPr/>
          <a:lstStyle>
            <a:extLst/>
          </a:lstStyle>
          <a:p>
            <a:r>
              <a:rPr kumimoji="0" lang="fr-FR" smtClean="0"/>
              <a:t>Equipe de circonscription de Meaux Villenoy 77</a:t>
            </a:r>
            <a:endParaRPr kumimoji="0" lang="en-US"/>
          </a:p>
        </p:txBody>
      </p:sp>
      <p:sp>
        <p:nvSpPr>
          <p:cNvPr id="7" name="Espace réservé du numéro de diapositive 6"/>
          <p:cNvSpPr>
            <a:spLocks noGrp="1"/>
          </p:cNvSpPr>
          <p:nvPr>
            <p:ph type="sldNum" sz="quarter" idx="12"/>
          </p:nvPr>
        </p:nvSpPr>
        <p:spPr/>
        <p:txBody>
          <a:bodyPr/>
          <a:lstStyle>
            <a:extLst/>
          </a:lstStyle>
          <a:p>
            <a:fld id="{D5BBC35B-A44B-4119-B8DA-DE9E3DFADA20}" type="slidenum">
              <a:rPr kumimoji="0" lang="en-US" smtClean="0"/>
              <a:pPr/>
              <a:t>‹N°›</a:t>
            </a:fld>
            <a:endParaRPr kumimoji="0" lang="en-US"/>
          </a:p>
        </p:txBody>
      </p:sp>
      <p:sp>
        <p:nvSpPr>
          <p:cNvPr id="8" name="Titre 7"/>
          <p:cNvSpPr>
            <a:spLocks noGrp="1"/>
          </p:cNvSpPr>
          <p:nvPr>
            <p:ph type="title"/>
          </p:nvPr>
        </p:nvSpPr>
        <p:spPr/>
        <p:txBody>
          <a:bodyPr rtlCol="0"/>
          <a:lstStyle>
            <a:extLst/>
          </a:lstStyle>
          <a:p>
            <a:r>
              <a:rPr kumimoji="0" lang="fr-FR" smtClean="0"/>
              <a:t>Cliquez pour modifier le style du titre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bg>
      <p:bgRef idx="1003">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8229600" cy="1143000"/>
          </a:xfrm>
        </p:spPr>
        <p:txBody>
          <a:bodyPr anchor="ctr"/>
          <a:lstStyle>
            <a:lvl1pPr>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8B87B575-BD1B-45A8-B07A-AE606208C4C4}" type="datetime1">
              <a:rPr lang="en-US" smtClean="0"/>
              <a:pPr/>
              <a:t>11/17/2013</a:t>
            </a:fld>
            <a:endParaRPr lang="en-US"/>
          </a:p>
        </p:txBody>
      </p:sp>
      <p:sp>
        <p:nvSpPr>
          <p:cNvPr id="8" name="Espace réservé du pied de page 7"/>
          <p:cNvSpPr>
            <a:spLocks noGrp="1"/>
          </p:cNvSpPr>
          <p:nvPr>
            <p:ph type="ftr" sz="quarter" idx="11"/>
          </p:nvPr>
        </p:nvSpPr>
        <p:spPr/>
        <p:txBody>
          <a:bodyPr/>
          <a:lstStyle>
            <a:extLst/>
          </a:lstStyle>
          <a:p>
            <a:r>
              <a:rPr kumimoji="0" lang="fr-FR" smtClean="0"/>
              <a:t>Equipe de circonscription de Meaux Villenoy 77</a:t>
            </a:r>
            <a:endParaRPr kumimoji="0" lang="en-US"/>
          </a:p>
        </p:txBody>
      </p:sp>
      <p:sp>
        <p:nvSpPr>
          <p:cNvPr id="9" name="Espace réservé du numéro de diapositive 8"/>
          <p:cNvSpPr>
            <a:spLocks noGrp="1"/>
          </p:cNvSpPr>
          <p:nvPr>
            <p:ph type="sldNum" sz="quarter" idx="12"/>
          </p:nvPr>
        </p:nvSpPr>
        <p:spPr/>
        <p:txBody>
          <a:bodyPr/>
          <a:lstStyle>
            <a:extLst/>
          </a:lstStyle>
          <a:p>
            <a:fld id="{D5BBC35B-A44B-4119-B8DA-DE9E3DFADA20}" type="slidenum">
              <a:rPr kumimoji="0" lang="en-US" smtClean="0"/>
              <a:pPr/>
              <a:t>‹N°›</a:t>
            </a:fld>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bg>
      <p:bgRef idx="1002">
        <a:schemeClr val="bg1"/>
      </p:bgRef>
    </p:bg>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extLst/>
          </a:lstStyle>
          <a:p>
            <a:fld id="{07707B4B-F7D5-4EB9-95B1-B6CC6849E5E7}" type="datetime1">
              <a:rPr lang="en-US" smtClean="0"/>
              <a:pPr/>
              <a:t>11/17/2013</a:t>
            </a:fld>
            <a:endParaRPr lang="en-US"/>
          </a:p>
        </p:txBody>
      </p:sp>
      <p:sp>
        <p:nvSpPr>
          <p:cNvPr id="4" name="Espace réservé du pied de page 3"/>
          <p:cNvSpPr>
            <a:spLocks noGrp="1"/>
          </p:cNvSpPr>
          <p:nvPr>
            <p:ph type="ftr" sz="quarter" idx="11"/>
          </p:nvPr>
        </p:nvSpPr>
        <p:spPr/>
        <p:txBody>
          <a:bodyPr/>
          <a:lstStyle>
            <a:extLst/>
          </a:lstStyle>
          <a:p>
            <a:r>
              <a:rPr kumimoji="0" lang="fr-FR" smtClean="0"/>
              <a:t>Equipe de circonscription de Meaux Villenoy 77</a:t>
            </a:r>
            <a:endParaRPr kumimoji="0" lang="en-US"/>
          </a:p>
        </p:txBody>
      </p:sp>
      <p:sp>
        <p:nvSpPr>
          <p:cNvPr id="5" name="Espace réservé du numéro de diapositive 4"/>
          <p:cNvSpPr>
            <a:spLocks noGrp="1"/>
          </p:cNvSpPr>
          <p:nvPr>
            <p:ph type="sldNum" sz="quarter" idx="12"/>
          </p:nvPr>
        </p:nvSpPr>
        <p:spPr/>
        <p:txBody>
          <a:bodyPr/>
          <a:lstStyle>
            <a:extLst/>
          </a:lstStyle>
          <a:p>
            <a:fld id="{D5BBC35B-A44B-4119-B8DA-DE9E3DFADA20}" type="slidenum">
              <a:rPr kumimoji="0" lang="en-US" smtClean="0"/>
              <a:pPr/>
              <a:t>‹N°›</a:t>
            </a:fld>
            <a:endParaRPr kumimoji="0" lang="en-US"/>
          </a:p>
        </p:txBody>
      </p:sp>
      <p:sp>
        <p:nvSpPr>
          <p:cNvPr id="6" name="Titre 5"/>
          <p:cNvSpPr>
            <a:spLocks noGrp="1"/>
          </p:cNvSpPr>
          <p:nvPr>
            <p:ph type="title"/>
          </p:nvPr>
        </p:nvSpPr>
        <p:spPr/>
        <p:txBody>
          <a:bodyPr rtlCol="0"/>
          <a:lstStyle>
            <a:extLst/>
          </a:lstStyle>
          <a:p>
            <a:r>
              <a:rPr kumimoji="0" lang="fr-FR" smtClean="0"/>
              <a:t>Cliquez pour modifier le style du titre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extLst/>
          </a:lstStyle>
          <a:p>
            <a:fld id="{01D66185-E5A9-4FCB-BD0C-31CE091ECD1F}" type="datetime1">
              <a:rPr lang="en-US" smtClean="0"/>
              <a:pPr/>
              <a:t>11/17/2013</a:t>
            </a:fld>
            <a:endParaRPr lang="en-US"/>
          </a:p>
        </p:txBody>
      </p:sp>
      <p:sp>
        <p:nvSpPr>
          <p:cNvPr id="3" name="Espace réservé du pied de page 2"/>
          <p:cNvSpPr>
            <a:spLocks noGrp="1"/>
          </p:cNvSpPr>
          <p:nvPr>
            <p:ph type="ftr" sz="quarter" idx="11"/>
          </p:nvPr>
        </p:nvSpPr>
        <p:spPr/>
        <p:txBody>
          <a:bodyPr/>
          <a:lstStyle>
            <a:extLst/>
          </a:lstStyle>
          <a:p>
            <a:r>
              <a:rPr kumimoji="0" lang="fr-FR" smtClean="0"/>
              <a:t>Equipe de circonscription de Meaux Villenoy 77</a:t>
            </a:r>
            <a:endParaRPr kumimoji="0" lang="en-US"/>
          </a:p>
        </p:txBody>
      </p:sp>
      <p:sp>
        <p:nvSpPr>
          <p:cNvPr id="4" name="Espace réservé du numéro de diapositive 3"/>
          <p:cNvSpPr>
            <a:spLocks noGrp="1"/>
          </p:cNvSpPr>
          <p:nvPr>
            <p:ph type="sldNum" sz="quarter" idx="12"/>
          </p:nvPr>
        </p:nvSpPr>
        <p:spPr/>
        <p:txBody>
          <a:bodyPr/>
          <a:lstStyle>
            <a:extLst/>
          </a:lstStyle>
          <a:p>
            <a:fld id="{D5BBC35B-A44B-4119-B8DA-DE9E3DFADA20}" type="slidenum">
              <a:rPr kumimoji="0" lang="en-US" smtClean="0"/>
              <a:pPr/>
              <a:t>‹N°›</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3">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a:xfrm>
            <a:off x="6727032" y="6407944"/>
            <a:ext cx="1920240" cy="365760"/>
          </a:xfrm>
        </p:spPr>
        <p:txBody>
          <a:bodyPr/>
          <a:lstStyle>
            <a:extLst/>
          </a:lstStyle>
          <a:p>
            <a:fld id="{C4D9D977-1894-42FC-B896-DB3E0B5FC017}" type="datetime1">
              <a:rPr lang="en-US" smtClean="0"/>
              <a:pPr/>
              <a:t>11/17/2013</a:t>
            </a:fld>
            <a:endParaRPr lang="en-US"/>
          </a:p>
        </p:txBody>
      </p:sp>
      <p:sp>
        <p:nvSpPr>
          <p:cNvPr id="6" name="Espace réservé du pied de page 5"/>
          <p:cNvSpPr>
            <a:spLocks noGrp="1"/>
          </p:cNvSpPr>
          <p:nvPr>
            <p:ph type="ftr" sz="quarter" idx="11"/>
          </p:nvPr>
        </p:nvSpPr>
        <p:spPr/>
        <p:txBody>
          <a:bodyPr/>
          <a:lstStyle>
            <a:extLst/>
          </a:lstStyle>
          <a:p>
            <a:r>
              <a:rPr kumimoji="0" lang="fr-FR" smtClean="0"/>
              <a:t>Equipe de circonscription de Meaux Villenoy 77</a:t>
            </a:r>
            <a:endParaRPr kumimoji="0" lang="en-US"/>
          </a:p>
        </p:txBody>
      </p:sp>
      <p:sp>
        <p:nvSpPr>
          <p:cNvPr id="7" name="Espace réservé du numéro de diapositive 6"/>
          <p:cNvSpPr>
            <a:spLocks noGrp="1"/>
          </p:cNvSpPr>
          <p:nvPr>
            <p:ph type="sldNum" sz="quarter" idx="12"/>
          </p:nvPr>
        </p:nvSpPr>
        <p:spPr/>
        <p:txBody>
          <a:bodyPr/>
          <a:lstStyle>
            <a:extLst/>
          </a:lstStyle>
          <a:p>
            <a:fld id="{D5BBC35B-A44B-4119-B8DA-DE9E3DFADA20}" type="slidenum">
              <a:rPr kumimoji="0" lang="en-US" smtClean="0"/>
              <a:pPr/>
              <a:t>‹N°›</a:t>
            </a:fld>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2">
        <a:schemeClr val="bg1"/>
      </p:bgRef>
    </p:bg>
    <p:spTree>
      <p:nvGrpSpPr>
        <p:cNvPr id="1" name=""/>
        <p:cNvGrpSpPr/>
        <p:nvPr/>
      </p:nvGrpSpPr>
      <p:grpSpPr>
        <a:xfrm>
          <a:off x="0" y="0"/>
          <a:ext cx="0" cy="0"/>
          <a:chOff x="0" y="0"/>
          <a:chExt cx="0" cy="0"/>
        </a:xfrm>
      </p:grpSpPr>
      <p:sp>
        <p:nvSpPr>
          <p:cNvPr id="4" name="Espace réservé du texte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fr-FR" smtClean="0"/>
              <a:t>Cliquez pour modifier les styles du texte du masque</a:t>
            </a:r>
          </a:p>
        </p:txBody>
      </p:sp>
      <p:sp>
        <p:nvSpPr>
          <p:cNvPr id="3" name="Espace réservé pour une image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fr-FR" smtClean="0"/>
              <a:t>Cliquez sur l'icône pour ajouter une image</a:t>
            </a:r>
            <a:endParaRPr kumimoji="0" lang="en-US" dirty="0"/>
          </a:p>
        </p:txBody>
      </p:sp>
      <p:sp>
        <p:nvSpPr>
          <p:cNvPr id="5" name="Espace réservé de la date 4"/>
          <p:cNvSpPr>
            <a:spLocks noGrp="1"/>
          </p:cNvSpPr>
          <p:nvPr>
            <p:ph type="dt" sz="half" idx="10"/>
          </p:nvPr>
        </p:nvSpPr>
        <p:spPr/>
        <p:txBody>
          <a:bodyPr/>
          <a:lstStyle>
            <a:lvl1pPr>
              <a:defRPr>
                <a:solidFill>
                  <a:schemeClr val="tx1"/>
                </a:solidFill>
              </a:defRPr>
            </a:lvl1pPr>
            <a:extLst/>
          </a:lstStyle>
          <a:p>
            <a:fld id="{0480E0DE-D197-495B-9248-C38A5676A392}" type="datetime1">
              <a:rPr lang="en-US" smtClean="0"/>
              <a:pPr/>
              <a:t>11/17/2013</a:t>
            </a:fld>
            <a:endParaRPr lang="en-US">
              <a:solidFill>
                <a:schemeClr val="tx1"/>
              </a:solidFill>
            </a:endParaRPr>
          </a:p>
        </p:txBody>
      </p:sp>
      <p:sp>
        <p:nvSpPr>
          <p:cNvPr id="6" name="Espace réservé du pied de page 5"/>
          <p:cNvSpPr>
            <a:spLocks noGrp="1"/>
          </p:cNvSpPr>
          <p:nvPr>
            <p:ph type="ftr" sz="quarter" idx="11"/>
          </p:nvPr>
        </p:nvSpPr>
        <p:spPr>
          <a:xfrm>
            <a:off x="4380072" y="6407944"/>
            <a:ext cx="2350681" cy="365125"/>
          </a:xfrm>
        </p:spPr>
        <p:txBody>
          <a:bodyPr/>
          <a:lstStyle>
            <a:lvl1pPr>
              <a:defRPr>
                <a:solidFill>
                  <a:schemeClr val="tx1"/>
                </a:solidFill>
              </a:defRPr>
            </a:lvl1pPr>
            <a:extLst/>
          </a:lstStyle>
          <a:p>
            <a:r>
              <a:rPr kumimoji="0" lang="fr-FR" smtClean="0">
                <a:solidFill>
                  <a:schemeClr val="tx1"/>
                </a:solidFill>
              </a:rPr>
              <a:t>Equipe de circonscription de Meaux Villenoy 77</a:t>
            </a:r>
            <a:endParaRPr kumimoji="0" lang="en-US">
              <a:solidFill>
                <a:schemeClr val="tx1"/>
              </a:solidFill>
            </a:endParaRPr>
          </a:p>
        </p:txBody>
      </p:sp>
      <p:sp>
        <p:nvSpPr>
          <p:cNvPr id="7" name="Espace réservé du numéro de diapositive 6"/>
          <p:cNvSpPr>
            <a:spLocks noGrp="1"/>
          </p:cNvSpPr>
          <p:nvPr>
            <p:ph type="sldNum" sz="quarter" idx="12"/>
          </p:nvPr>
        </p:nvSpPr>
        <p:spPr/>
        <p:txBody>
          <a:bodyPr/>
          <a:lstStyle>
            <a:lvl1pPr>
              <a:defRPr>
                <a:solidFill>
                  <a:schemeClr val="tx1"/>
                </a:solidFill>
              </a:defRPr>
            </a:lvl1pPr>
            <a:extLst/>
          </a:lstStyle>
          <a:p>
            <a:fld id="{D5BBC35B-A44B-4119-B8DA-DE9E3DFADA20}" type="slidenum">
              <a:rPr kumimoji="0" lang="en-US" smtClean="0"/>
              <a:pPr/>
              <a:t>‹N°›</a:t>
            </a:fld>
            <a:endParaRPr kumimoji="0" lang="en-US">
              <a:solidFill>
                <a:schemeClr val="tx1"/>
              </a:solidFill>
            </a:endParaRPr>
          </a:p>
        </p:txBody>
      </p:sp>
      <p:sp>
        <p:nvSpPr>
          <p:cNvPr id="2" name="Titr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fr-FR" smtClean="0"/>
              <a:t>Cliquez pour modifier le style du titre</a:t>
            </a:r>
            <a:endParaRPr kumimoji="0" lang="en-US"/>
          </a:p>
        </p:txBody>
      </p:sp>
      <p:sp>
        <p:nvSpPr>
          <p:cNvPr id="8" name="Forme libre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orme libre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Triangle rect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Connecteur droit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orme libre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orme libre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Triangle rect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Connecteur droit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Espace réservé du titre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5F54E284-B49A-4478-B760-9A17B5FB97D8}" type="datetime1">
              <a:rPr lang="en-US" smtClean="0"/>
              <a:pPr/>
              <a:t>11/17/2013</a:t>
            </a:fld>
            <a:endParaRPr lang="en-US" sz="1000" dirty="0">
              <a:solidFill>
                <a:schemeClr val="tx1"/>
              </a:solidFill>
            </a:endParaRPr>
          </a:p>
        </p:txBody>
      </p:sp>
      <p:sp>
        <p:nvSpPr>
          <p:cNvPr id="22" name="Espace réservé du pied de page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pPr algn="r" eaLnBrk="1" latinLnBrk="0" hangingPunct="1"/>
            <a:r>
              <a:rPr kumimoji="0" lang="fr-FR" sz="1000" smtClean="0">
                <a:solidFill>
                  <a:schemeClr val="tx1"/>
                </a:solidFill>
              </a:rPr>
              <a:t>Equipe de circonscription de Meaux Villenoy 77</a:t>
            </a:r>
            <a:endParaRPr kumimoji="0" lang="en-US" sz="1000" dirty="0">
              <a:solidFill>
                <a:schemeClr val="tx1"/>
              </a:solidFill>
            </a:endParaRPr>
          </a:p>
        </p:txBody>
      </p:sp>
      <p:sp>
        <p:nvSpPr>
          <p:cNvPr id="18" name="Espace réservé du numéro de diapositive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D5BBC35B-A44B-4119-B8DA-DE9E3DFADA20}" type="slidenum">
              <a:rPr kumimoji="0" lang="en-US" smtClean="0"/>
              <a:pPr/>
              <a:t>‹N°›</a:t>
            </a:fld>
            <a:endParaRPr kumimoji="0" lang="en-US" sz="1000" b="0">
              <a:solidFill>
                <a:schemeClr val="tx1"/>
              </a:solid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Pub_la_marche_de_l_Empereur.flv"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3568" y="1268760"/>
            <a:ext cx="7772400" cy="1829761"/>
          </a:xfrm>
        </p:spPr>
        <p:txBody>
          <a:bodyPr/>
          <a:lstStyle/>
          <a:p>
            <a:pPr algn="ctr"/>
            <a:r>
              <a:rPr lang="fr-FR" dirty="0" smtClean="0"/>
              <a:t>Comprendre </a:t>
            </a:r>
            <a:br>
              <a:rPr lang="fr-FR" dirty="0" smtClean="0"/>
            </a:br>
            <a:r>
              <a:rPr lang="fr-FR" dirty="0" smtClean="0"/>
              <a:t>un texte écrit</a:t>
            </a:r>
            <a:endParaRPr lang="fr-FR" dirty="0"/>
          </a:p>
        </p:txBody>
      </p:sp>
      <p:sp>
        <p:nvSpPr>
          <p:cNvPr id="3" name="Sous-titre 2"/>
          <p:cNvSpPr>
            <a:spLocks noGrp="1"/>
          </p:cNvSpPr>
          <p:nvPr>
            <p:ph type="subTitle" idx="1"/>
          </p:nvPr>
        </p:nvSpPr>
        <p:spPr>
          <a:xfrm>
            <a:off x="683568" y="3356992"/>
            <a:ext cx="7772400" cy="1584176"/>
          </a:xfrm>
        </p:spPr>
        <p:txBody>
          <a:bodyPr>
            <a:normAutofit fontScale="92500" lnSpcReduction="10000"/>
          </a:bodyPr>
          <a:lstStyle/>
          <a:p>
            <a:pPr algn="ctr"/>
            <a:r>
              <a:rPr lang="fr-FR" dirty="0" smtClean="0"/>
              <a:t>Utiliser les outils conçus par </a:t>
            </a:r>
          </a:p>
          <a:p>
            <a:pPr algn="ctr"/>
            <a:r>
              <a:rPr lang="fr-FR" sz="2200" dirty="0" smtClean="0"/>
              <a:t>S. </a:t>
            </a:r>
            <a:r>
              <a:rPr lang="fr-FR" sz="2200" dirty="0" err="1" smtClean="0"/>
              <a:t>Cèbe</a:t>
            </a:r>
            <a:r>
              <a:rPr lang="fr-FR" sz="2200" dirty="0" smtClean="0"/>
              <a:t> et R. </a:t>
            </a:r>
            <a:r>
              <a:rPr lang="fr-FR" sz="2200" dirty="0" err="1" smtClean="0"/>
              <a:t>Goigoux</a:t>
            </a:r>
            <a:endParaRPr lang="fr-FR" sz="2200" dirty="0" smtClean="0"/>
          </a:p>
          <a:p>
            <a:pPr algn="ctr"/>
            <a:endParaRPr lang="fr-FR" dirty="0" smtClean="0"/>
          </a:p>
          <a:p>
            <a:pPr algn="ctr"/>
            <a:r>
              <a:rPr lang="fr-FR" i="1" dirty="0" err="1" smtClean="0">
                <a:solidFill>
                  <a:srgbClr val="00B0F0"/>
                </a:solidFill>
              </a:rPr>
              <a:t>Lectorino</a:t>
            </a:r>
            <a:r>
              <a:rPr lang="fr-FR" i="1" dirty="0" smtClean="0">
                <a:solidFill>
                  <a:srgbClr val="00B0F0"/>
                </a:solidFill>
              </a:rPr>
              <a:t> &amp; </a:t>
            </a:r>
            <a:r>
              <a:rPr lang="fr-FR" i="1" dirty="0" err="1" smtClean="0">
                <a:solidFill>
                  <a:srgbClr val="00B0F0"/>
                </a:solidFill>
              </a:rPr>
              <a:t>Lectorinette</a:t>
            </a:r>
            <a:r>
              <a:rPr lang="fr-FR" i="1" smtClean="0">
                <a:solidFill>
                  <a:srgbClr val="00B0F0"/>
                </a:solidFill>
              </a:rPr>
              <a:t> CE</a:t>
            </a:r>
            <a:endParaRPr lang="fr-FR" i="1" dirty="0" smtClean="0">
              <a:solidFill>
                <a:srgbClr val="00B0F0"/>
              </a:solidFill>
            </a:endParaRPr>
          </a:p>
          <a:p>
            <a:pPr algn="ctr"/>
            <a:endParaRPr lang="fr-FR" dirty="0"/>
          </a:p>
        </p:txBody>
      </p:sp>
      <p:sp>
        <p:nvSpPr>
          <p:cNvPr id="4" name="ZoneTexte 3"/>
          <p:cNvSpPr txBox="1"/>
          <p:nvPr/>
        </p:nvSpPr>
        <p:spPr>
          <a:xfrm>
            <a:off x="179512" y="260648"/>
            <a:ext cx="3744416" cy="1446550"/>
          </a:xfrm>
          <a:prstGeom prst="rect">
            <a:avLst/>
          </a:prstGeom>
          <a:noFill/>
        </p:spPr>
        <p:txBody>
          <a:bodyPr wrap="square" rtlCol="0">
            <a:spAutoFit/>
          </a:bodyPr>
          <a:lstStyle/>
          <a:p>
            <a:pPr algn="ctr"/>
            <a:r>
              <a:rPr lang="fr-FR" sz="3600" b="1" dirty="0" smtClean="0">
                <a:latin typeface="French Script MT" pitchFamily="66" charset="0"/>
              </a:rPr>
              <a:t>Circonscription de </a:t>
            </a:r>
          </a:p>
          <a:p>
            <a:pPr algn="ctr"/>
            <a:r>
              <a:rPr lang="fr-FR" sz="3600" b="1" dirty="0" smtClean="0">
                <a:latin typeface="French Script MT" pitchFamily="66" charset="0"/>
              </a:rPr>
              <a:t>Meaux Villenoy 77</a:t>
            </a:r>
          </a:p>
          <a:p>
            <a:pPr algn="ctr"/>
            <a:r>
              <a:rPr lang="fr-FR" sz="1600" dirty="0" smtClean="0"/>
              <a:t>2013-14</a:t>
            </a:r>
            <a:endParaRPr lang="fr-FR" sz="1600" dirty="0"/>
          </a:p>
        </p:txBody>
      </p:sp>
      <p:sp>
        <p:nvSpPr>
          <p:cNvPr id="6" name="Espace réservé du pied de page 5"/>
          <p:cNvSpPr>
            <a:spLocks noGrp="1"/>
          </p:cNvSpPr>
          <p:nvPr>
            <p:ph type="ftr" sz="quarter" idx="11"/>
          </p:nvPr>
        </p:nvSpPr>
        <p:spPr>
          <a:xfrm>
            <a:off x="4139952" y="6021288"/>
            <a:ext cx="4296384" cy="463749"/>
          </a:xfrm>
        </p:spPr>
        <p:txBody>
          <a:bodyPr/>
          <a:lstStyle/>
          <a:p>
            <a:r>
              <a:rPr kumimoji="0" lang="fr-FR" dirty="0" smtClean="0">
                <a:solidFill>
                  <a:schemeClr val="accent1">
                    <a:tint val="20000"/>
                  </a:schemeClr>
                </a:solidFill>
              </a:rPr>
              <a:t>Equipe de circonscription de Meaux Villenoy 77</a:t>
            </a:r>
            <a:endParaRPr kumimoji="0" lang="en-US" dirty="0">
              <a:solidFill>
                <a:schemeClr val="accent1">
                  <a:tint val="20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67544" y="1556792"/>
            <a:ext cx="8229600" cy="4972008"/>
          </a:xfrm>
        </p:spPr>
        <p:txBody>
          <a:bodyPr>
            <a:normAutofit/>
          </a:bodyPr>
          <a:lstStyle/>
          <a:p>
            <a:r>
              <a:rPr lang="fr-FR" dirty="0" err="1" smtClean="0"/>
              <a:t>Lectorino</a:t>
            </a:r>
            <a:r>
              <a:rPr lang="fr-FR" dirty="0" smtClean="0"/>
              <a:t> &amp; </a:t>
            </a:r>
            <a:r>
              <a:rPr lang="fr-FR" dirty="0" err="1" smtClean="0"/>
              <a:t>lectorinette</a:t>
            </a:r>
            <a:r>
              <a:rPr lang="fr-FR" dirty="0" smtClean="0"/>
              <a:t> : CE1 CE2 </a:t>
            </a:r>
          </a:p>
          <a:p>
            <a:pPr>
              <a:lnSpc>
                <a:spcPct val="120000"/>
              </a:lnSpc>
              <a:spcBef>
                <a:spcPts val="1200"/>
              </a:spcBef>
              <a:buFontTx/>
              <a:buChar char="-"/>
            </a:pPr>
            <a:r>
              <a:rPr lang="fr-FR" sz="2200" dirty="0" smtClean="0"/>
              <a:t>Les compétences de décodage</a:t>
            </a:r>
          </a:p>
          <a:p>
            <a:pPr>
              <a:lnSpc>
                <a:spcPct val="120000"/>
              </a:lnSpc>
              <a:spcBef>
                <a:spcPts val="1200"/>
              </a:spcBef>
              <a:buFontTx/>
              <a:buChar char="-"/>
            </a:pPr>
            <a:r>
              <a:rPr lang="fr-FR" sz="2200" dirty="0" smtClean="0"/>
              <a:t>Les compétences lexicales</a:t>
            </a:r>
          </a:p>
          <a:p>
            <a:pPr>
              <a:lnSpc>
                <a:spcPct val="120000"/>
              </a:lnSpc>
              <a:spcBef>
                <a:spcPts val="1200"/>
              </a:spcBef>
              <a:buFontTx/>
              <a:buChar char="-"/>
            </a:pPr>
            <a:r>
              <a:rPr lang="fr-FR" sz="2200" dirty="0" smtClean="0"/>
              <a:t>Les </a:t>
            </a:r>
            <a:r>
              <a:rPr lang="fr-FR" sz="2200" smtClean="0"/>
              <a:t>compétences narratives </a:t>
            </a:r>
            <a:r>
              <a:rPr lang="fr-FR" sz="1900" dirty="0" smtClean="0"/>
              <a:t>(</a:t>
            </a:r>
            <a:r>
              <a:rPr lang="fr-FR" sz="1900" i="1" dirty="0" smtClean="0"/>
              <a:t>apprendre à construire une représentation mentale cohérente, apprendre à raconter</a:t>
            </a:r>
            <a:r>
              <a:rPr lang="fr-FR" sz="1900" dirty="0" smtClean="0"/>
              <a:t>)</a:t>
            </a:r>
          </a:p>
          <a:p>
            <a:pPr>
              <a:lnSpc>
                <a:spcPct val="120000"/>
              </a:lnSpc>
              <a:spcBef>
                <a:spcPts val="1200"/>
              </a:spcBef>
              <a:buFontTx/>
              <a:buChar char="-"/>
            </a:pPr>
            <a:r>
              <a:rPr lang="fr-FR" sz="2200" dirty="0" smtClean="0"/>
              <a:t>Compétences </a:t>
            </a:r>
            <a:r>
              <a:rPr lang="fr-FR" sz="2200" dirty="0" err="1" smtClean="0"/>
              <a:t>inférentielles</a:t>
            </a:r>
            <a:r>
              <a:rPr lang="fr-FR" sz="2200" dirty="0" smtClean="0"/>
              <a:t> </a:t>
            </a:r>
            <a:r>
              <a:rPr lang="fr-FR" sz="1900" dirty="0" smtClean="0"/>
              <a:t>(</a:t>
            </a:r>
            <a:r>
              <a:rPr lang="fr-FR" sz="1900" i="1" dirty="0" smtClean="0"/>
              <a:t>produire des inférences : attirer l’attention des élèves sur les états mentaux des personnages</a:t>
            </a:r>
            <a:r>
              <a:rPr lang="fr-FR" sz="1900" dirty="0" smtClean="0"/>
              <a:t>)</a:t>
            </a:r>
          </a:p>
          <a:p>
            <a:pPr>
              <a:lnSpc>
                <a:spcPct val="120000"/>
              </a:lnSpc>
              <a:spcBef>
                <a:spcPts val="1200"/>
              </a:spcBef>
              <a:buFontTx/>
              <a:buChar char="-"/>
            </a:pPr>
            <a:r>
              <a:rPr lang="fr-FR" sz="2200" dirty="0" smtClean="0"/>
              <a:t>Autorégulation de l’activité de lecture compréhension </a:t>
            </a:r>
            <a:r>
              <a:rPr lang="fr-FR" sz="1900" dirty="0" smtClean="0"/>
              <a:t>(</a:t>
            </a:r>
            <a:r>
              <a:rPr lang="fr-FR" sz="1900" i="1" dirty="0" smtClean="0"/>
              <a:t>autonomie, stratégies, flexibilité</a:t>
            </a:r>
            <a:r>
              <a:rPr lang="fr-FR" sz="1900" dirty="0" smtClean="0"/>
              <a:t>)</a:t>
            </a:r>
          </a:p>
          <a:p>
            <a:pPr>
              <a:buFontTx/>
              <a:buChar char="-"/>
            </a:pPr>
            <a:endParaRPr lang="fr-FR" sz="1900" dirty="0" smtClean="0"/>
          </a:p>
          <a:p>
            <a:pPr marL="109728" indent="0">
              <a:buNone/>
            </a:pPr>
            <a:endParaRPr lang="fr-FR" sz="1900" dirty="0" smtClean="0"/>
          </a:p>
        </p:txBody>
      </p:sp>
      <p:sp>
        <p:nvSpPr>
          <p:cNvPr id="3" name="Titre 2"/>
          <p:cNvSpPr>
            <a:spLocks noGrp="1"/>
          </p:cNvSpPr>
          <p:nvPr>
            <p:ph type="title"/>
          </p:nvPr>
        </p:nvSpPr>
        <p:spPr/>
        <p:txBody>
          <a:bodyPr>
            <a:normAutofit/>
          </a:bodyPr>
          <a:lstStyle/>
          <a:p>
            <a:pPr algn="ctr"/>
            <a:r>
              <a:rPr lang="fr-FR" dirty="0" smtClean="0"/>
              <a:t>Le parti pris des auteurs</a:t>
            </a:r>
            <a:br>
              <a:rPr lang="fr-FR" dirty="0" smtClean="0"/>
            </a:br>
            <a:r>
              <a:rPr lang="fr-FR" sz="2700" i="1" dirty="0" smtClean="0">
                <a:solidFill>
                  <a:srgbClr val="00B0F0"/>
                </a:solidFill>
              </a:rPr>
              <a:t>Ils ont choisi de travailler prioritairement…</a:t>
            </a:r>
            <a:endParaRPr lang="fr-FR" sz="2700" i="1" dirty="0">
              <a:solidFill>
                <a:srgbClr val="00B0F0"/>
              </a:solidFill>
            </a:endParaRPr>
          </a:p>
        </p:txBody>
      </p:sp>
      <p:sp>
        <p:nvSpPr>
          <p:cNvPr id="4" name="Espace réservé du pied de page 3"/>
          <p:cNvSpPr>
            <a:spLocks noGrp="1"/>
          </p:cNvSpPr>
          <p:nvPr>
            <p:ph type="ftr" sz="quarter" idx="11"/>
          </p:nvPr>
        </p:nvSpPr>
        <p:spPr>
          <a:xfrm>
            <a:off x="4380072" y="6309320"/>
            <a:ext cx="4440400" cy="463749"/>
          </a:xfrm>
        </p:spPr>
        <p:txBody>
          <a:bodyPr/>
          <a:lstStyle/>
          <a:p>
            <a:r>
              <a:rPr kumimoji="0" lang="fr-FR" dirty="0" smtClean="0"/>
              <a:t>Equipe de circonscription de Meaux Villenoy 77</a:t>
            </a:r>
            <a:endParaRPr kumimoji="0"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p:cTn id="7" dur="1000" fill="hold"/>
                                        <p:tgtEl>
                                          <p:spTgt spid="2">
                                            <p:txEl>
                                              <p:pRg st="1" end="1"/>
                                            </p:txEl>
                                          </p:spTgt>
                                        </p:tgtEl>
                                        <p:attrNameLst>
                                          <p:attrName>ppt_w</p:attrName>
                                        </p:attrNameLst>
                                      </p:cBhvr>
                                      <p:tavLst>
                                        <p:tav tm="0">
                                          <p:val>
                                            <p:strVal val="#ppt_w*0.70"/>
                                          </p:val>
                                        </p:tav>
                                        <p:tav tm="100000">
                                          <p:val>
                                            <p:strVal val="#ppt_w"/>
                                          </p:val>
                                        </p:tav>
                                      </p:tavLst>
                                    </p:anim>
                                    <p:anim calcmode="lin" valueType="num">
                                      <p:cBhvr>
                                        <p:cTn id="8" dur="1000" fill="hold"/>
                                        <p:tgtEl>
                                          <p:spTgt spid="2">
                                            <p:txEl>
                                              <p:pRg st="1" end="1"/>
                                            </p:txEl>
                                          </p:spTgt>
                                        </p:tgtEl>
                                        <p:attrNameLst>
                                          <p:attrName>ppt_h</p:attrName>
                                        </p:attrNameLst>
                                      </p:cBhvr>
                                      <p:tavLst>
                                        <p:tav tm="0">
                                          <p:val>
                                            <p:strVal val="#ppt_h"/>
                                          </p:val>
                                        </p:tav>
                                        <p:tav tm="100000">
                                          <p:val>
                                            <p:strVal val="#ppt_h"/>
                                          </p:val>
                                        </p:tav>
                                      </p:tavLst>
                                    </p:anim>
                                    <p:animEffect transition="in" filter="fade">
                                      <p:cBhvr>
                                        <p:cTn id="9" dur="1000"/>
                                        <p:tgtEl>
                                          <p:spTgt spid="2">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 calcmode="lin" valueType="num">
                                      <p:cBhvr>
                                        <p:cTn id="14" dur="1000" fill="hold"/>
                                        <p:tgtEl>
                                          <p:spTgt spid="2">
                                            <p:txEl>
                                              <p:pRg st="2" end="2"/>
                                            </p:txEl>
                                          </p:spTgt>
                                        </p:tgtEl>
                                        <p:attrNameLst>
                                          <p:attrName>ppt_w</p:attrName>
                                        </p:attrNameLst>
                                      </p:cBhvr>
                                      <p:tavLst>
                                        <p:tav tm="0">
                                          <p:val>
                                            <p:strVal val="#ppt_w*0.70"/>
                                          </p:val>
                                        </p:tav>
                                        <p:tav tm="100000">
                                          <p:val>
                                            <p:strVal val="#ppt_w"/>
                                          </p:val>
                                        </p:tav>
                                      </p:tavLst>
                                    </p:anim>
                                    <p:anim calcmode="lin" valueType="num">
                                      <p:cBhvr>
                                        <p:cTn id="15" dur="1000" fill="hold"/>
                                        <p:tgtEl>
                                          <p:spTgt spid="2">
                                            <p:txEl>
                                              <p:pRg st="2" end="2"/>
                                            </p:txEl>
                                          </p:spTgt>
                                        </p:tgtEl>
                                        <p:attrNameLst>
                                          <p:attrName>ppt_h</p:attrName>
                                        </p:attrNameLst>
                                      </p:cBhvr>
                                      <p:tavLst>
                                        <p:tav tm="0">
                                          <p:val>
                                            <p:strVal val="#ppt_h"/>
                                          </p:val>
                                        </p:tav>
                                        <p:tav tm="100000">
                                          <p:val>
                                            <p:strVal val="#ppt_h"/>
                                          </p:val>
                                        </p:tav>
                                      </p:tavLst>
                                    </p:anim>
                                    <p:animEffect transition="in" filter="fade">
                                      <p:cBhvr>
                                        <p:cTn id="16" dur="1000"/>
                                        <p:tgtEl>
                                          <p:spTgt spid="2">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nodeType="click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 calcmode="lin" valueType="num">
                                      <p:cBhvr>
                                        <p:cTn id="21" dur="1000" fill="hold"/>
                                        <p:tgtEl>
                                          <p:spTgt spid="2">
                                            <p:txEl>
                                              <p:pRg st="3" end="3"/>
                                            </p:txEl>
                                          </p:spTgt>
                                        </p:tgtEl>
                                        <p:attrNameLst>
                                          <p:attrName>ppt_w</p:attrName>
                                        </p:attrNameLst>
                                      </p:cBhvr>
                                      <p:tavLst>
                                        <p:tav tm="0">
                                          <p:val>
                                            <p:strVal val="#ppt_w*0.70"/>
                                          </p:val>
                                        </p:tav>
                                        <p:tav tm="100000">
                                          <p:val>
                                            <p:strVal val="#ppt_w"/>
                                          </p:val>
                                        </p:tav>
                                      </p:tavLst>
                                    </p:anim>
                                    <p:anim calcmode="lin" valueType="num">
                                      <p:cBhvr>
                                        <p:cTn id="22" dur="1000" fill="hold"/>
                                        <p:tgtEl>
                                          <p:spTgt spid="2">
                                            <p:txEl>
                                              <p:pRg st="3" end="3"/>
                                            </p:txEl>
                                          </p:spTgt>
                                        </p:tgtEl>
                                        <p:attrNameLst>
                                          <p:attrName>ppt_h</p:attrName>
                                        </p:attrNameLst>
                                      </p:cBhvr>
                                      <p:tavLst>
                                        <p:tav tm="0">
                                          <p:val>
                                            <p:strVal val="#ppt_h"/>
                                          </p:val>
                                        </p:tav>
                                        <p:tav tm="100000">
                                          <p:val>
                                            <p:strVal val="#ppt_h"/>
                                          </p:val>
                                        </p:tav>
                                      </p:tavLst>
                                    </p:anim>
                                    <p:animEffect transition="in" filter="fade">
                                      <p:cBhvr>
                                        <p:cTn id="23" dur="1000"/>
                                        <p:tgtEl>
                                          <p:spTgt spid="2">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nodeType="clickEffect">
                                  <p:stCondLst>
                                    <p:cond delay="0"/>
                                  </p:stCondLst>
                                  <p:childTnLst>
                                    <p:set>
                                      <p:cBhvr>
                                        <p:cTn id="27" dur="1" fill="hold">
                                          <p:stCondLst>
                                            <p:cond delay="0"/>
                                          </p:stCondLst>
                                        </p:cTn>
                                        <p:tgtEl>
                                          <p:spTgt spid="2">
                                            <p:txEl>
                                              <p:pRg st="4" end="4"/>
                                            </p:txEl>
                                          </p:spTgt>
                                        </p:tgtEl>
                                        <p:attrNameLst>
                                          <p:attrName>style.visibility</p:attrName>
                                        </p:attrNameLst>
                                      </p:cBhvr>
                                      <p:to>
                                        <p:strVal val="visible"/>
                                      </p:to>
                                    </p:set>
                                    <p:anim calcmode="lin" valueType="num">
                                      <p:cBhvr>
                                        <p:cTn id="28" dur="1000" fill="hold"/>
                                        <p:tgtEl>
                                          <p:spTgt spid="2">
                                            <p:txEl>
                                              <p:pRg st="4" end="4"/>
                                            </p:txEl>
                                          </p:spTgt>
                                        </p:tgtEl>
                                        <p:attrNameLst>
                                          <p:attrName>ppt_w</p:attrName>
                                        </p:attrNameLst>
                                      </p:cBhvr>
                                      <p:tavLst>
                                        <p:tav tm="0">
                                          <p:val>
                                            <p:strVal val="#ppt_w*0.70"/>
                                          </p:val>
                                        </p:tav>
                                        <p:tav tm="100000">
                                          <p:val>
                                            <p:strVal val="#ppt_w"/>
                                          </p:val>
                                        </p:tav>
                                      </p:tavLst>
                                    </p:anim>
                                    <p:anim calcmode="lin" valueType="num">
                                      <p:cBhvr>
                                        <p:cTn id="29" dur="1000" fill="hold"/>
                                        <p:tgtEl>
                                          <p:spTgt spid="2">
                                            <p:txEl>
                                              <p:pRg st="4" end="4"/>
                                            </p:txEl>
                                          </p:spTgt>
                                        </p:tgtEl>
                                        <p:attrNameLst>
                                          <p:attrName>ppt_h</p:attrName>
                                        </p:attrNameLst>
                                      </p:cBhvr>
                                      <p:tavLst>
                                        <p:tav tm="0">
                                          <p:val>
                                            <p:strVal val="#ppt_h"/>
                                          </p:val>
                                        </p:tav>
                                        <p:tav tm="100000">
                                          <p:val>
                                            <p:strVal val="#ppt_h"/>
                                          </p:val>
                                        </p:tav>
                                      </p:tavLst>
                                    </p:anim>
                                    <p:animEffect transition="in" filter="fade">
                                      <p:cBhvr>
                                        <p:cTn id="30" dur="1000"/>
                                        <p:tgtEl>
                                          <p:spTgt spid="2">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nodeType="clickEffect">
                                  <p:stCondLst>
                                    <p:cond delay="0"/>
                                  </p:stCondLst>
                                  <p:childTnLst>
                                    <p:set>
                                      <p:cBhvr>
                                        <p:cTn id="34" dur="1" fill="hold">
                                          <p:stCondLst>
                                            <p:cond delay="0"/>
                                          </p:stCondLst>
                                        </p:cTn>
                                        <p:tgtEl>
                                          <p:spTgt spid="2">
                                            <p:txEl>
                                              <p:pRg st="5" end="5"/>
                                            </p:txEl>
                                          </p:spTgt>
                                        </p:tgtEl>
                                        <p:attrNameLst>
                                          <p:attrName>style.visibility</p:attrName>
                                        </p:attrNameLst>
                                      </p:cBhvr>
                                      <p:to>
                                        <p:strVal val="visible"/>
                                      </p:to>
                                    </p:set>
                                    <p:anim calcmode="lin" valueType="num">
                                      <p:cBhvr>
                                        <p:cTn id="35" dur="1000" fill="hold"/>
                                        <p:tgtEl>
                                          <p:spTgt spid="2">
                                            <p:txEl>
                                              <p:pRg st="5" end="5"/>
                                            </p:txEl>
                                          </p:spTgt>
                                        </p:tgtEl>
                                        <p:attrNameLst>
                                          <p:attrName>ppt_w</p:attrName>
                                        </p:attrNameLst>
                                      </p:cBhvr>
                                      <p:tavLst>
                                        <p:tav tm="0">
                                          <p:val>
                                            <p:strVal val="#ppt_w*0.70"/>
                                          </p:val>
                                        </p:tav>
                                        <p:tav tm="100000">
                                          <p:val>
                                            <p:strVal val="#ppt_w"/>
                                          </p:val>
                                        </p:tav>
                                      </p:tavLst>
                                    </p:anim>
                                    <p:anim calcmode="lin" valueType="num">
                                      <p:cBhvr>
                                        <p:cTn id="36" dur="1000" fill="hold"/>
                                        <p:tgtEl>
                                          <p:spTgt spid="2">
                                            <p:txEl>
                                              <p:pRg st="5" end="5"/>
                                            </p:txEl>
                                          </p:spTgt>
                                        </p:tgtEl>
                                        <p:attrNameLst>
                                          <p:attrName>ppt_h</p:attrName>
                                        </p:attrNameLst>
                                      </p:cBhvr>
                                      <p:tavLst>
                                        <p:tav tm="0">
                                          <p:val>
                                            <p:strVal val="#ppt_h"/>
                                          </p:val>
                                        </p:tav>
                                        <p:tav tm="100000">
                                          <p:val>
                                            <p:strVal val="#ppt_h"/>
                                          </p:val>
                                        </p:tav>
                                      </p:tavLst>
                                    </p:anim>
                                    <p:animEffect transition="in" filter="fade">
                                      <p:cBhvr>
                                        <p:cTn id="37" dur="10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57200" y="332656"/>
            <a:ext cx="8229600" cy="6264696"/>
          </a:xfrm>
        </p:spPr>
        <p:txBody>
          <a:bodyPr>
            <a:normAutofit fontScale="40000" lnSpcReduction="20000"/>
          </a:bodyPr>
          <a:lstStyle/>
          <a:p>
            <a:r>
              <a:rPr lang="fr-FR" sz="7000" dirty="0" err="1" smtClean="0"/>
              <a:t>Lectorino</a:t>
            </a:r>
            <a:r>
              <a:rPr lang="fr-FR" sz="7000" dirty="0" smtClean="0"/>
              <a:t> </a:t>
            </a:r>
            <a:r>
              <a:rPr lang="fr-FR" sz="7000" dirty="0" err="1" smtClean="0"/>
              <a:t>Lectorinette</a:t>
            </a:r>
            <a:r>
              <a:rPr lang="fr-FR" sz="7000" dirty="0" smtClean="0"/>
              <a:t> (CE1-CE2)</a:t>
            </a:r>
          </a:p>
          <a:p>
            <a:endParaRPr lang="fr-FR" dirty="0" smtClean="0"/>
          </a:p>
          <a:p>
            <a:pPr marL="109728" indent="0" algn="ctr">
              <a:buNone/>
            </a:pPr>
            <a:r>
              <a:rPr lang="fr-FR" sz="7000" b="1" i="1" dirty="0" smtClean="0">
                <a:solidFill>
                  <a:srgbClr val="00B0F0"/>
                </a:solidFill>
              </a:rPr>
              <a:t>Principes didactiques</a:t>
            </a:r>
            <a:endParaRPr lang="fr-FR" sz="7000" b="1" i="1" dirty="0" smtClean="0"/>
          </a:p>
          <a:p>
            <a:pPr>
              <a:buNone/>
            </a:pPr>
            <a:endParaRPr lang="fr-FR" dirty="0" smtClean="0"/>
          </a:p>
          <a:p>
            <a:pPr>
              <a:lnSpc>
                <a:spcPct val="120000"/>
              </a:lnSpc>
              <a:spcBef>
                <a:spcPts val="600"/>
              </a:spcBef>
              <a:buFontTx/>
              <a:buChar char="-"/>
            </a:pPr>
            <a:r>
              <a:rPr lang="fr-FR" sz="4600" b="1" dirty="0" smtClean="0"/>
              <a:t>Rendre les élèves actifs et capables de réguler leur lecture </a:t>
            </a:r>
            <a:r>
              <a:rPr lang="fr-FR" sz="4600" i="1" dirty="0" smtClean="0"/>
              <a:t>(faire prendre conscience à l’élève que la compréhension est un processus actif dans lequel il doit se sentir engagé et responsable, pas de recours systématique au questionnaire. Apprentissage de stratégies)</a:t>
            </a:r>
          </a:p>
          <a:p>
            <a:pPr>
              <a:lnSpc>
                <a:spcPct val="120000"/>
              </a:lnSpc>
              <a:spcBef>
                <a:spcPts val="600"/>
              </a:spcBef>
              <a:buNone/>
            </a:pPr>
            <a:endParaRPr lang="fr-FR" sz="2800" i="1" dirty="0" smtClean="0"/>
          </a:p>
          <a:p>
            <a:pPr>
              <a:lnSpc>
                <a:spcPct val="120000"/>
              </a:lnSpc>
              <a:spcBef>
                <a:spcPts val="600"/>
              </a:spcBef>
              <a:buFontTx/>
              <a:buChar char="-"/>
            </a:pPr>
            <a:r>
              <a:rPr lang="fr-FR" sz="4600" dirty="0" smtClean="0"/>
              <a:t> </a:t>
            </a:r>
            <a:r>
              <a:rPr lang="fr-FR" sz="4600" b="1" dirty="0" smtClean="0"/>
              <a:t>Inciter à construire une représentation mentale </a:t>
            </a:r>
            <a:r>
              <a:rPr lang="fr-FR" sz="4600" i="1" dirty="0" smtClean="0"/>
              <a:t>(reformulation, « se faire le film de »…)</a:t>
            </a:r>
          </a:p>
          <a:p>
            <a:pPr>
              <a:lnSpc>
                <a:spcPct val="120000"/>
              </a:lnSpc>
              <a:spcBef>
                <a:spcPts val="600"/>
              </a:spcBef>
              <a:buNone/>
            </a:pPr>
            <a:endParaRPr lang="fr-FR" sz="2800" i="1" dirty="0" smtClean="0"/>
          </a:p>
          <a:p>
            <a:pPr>
              <a:lnSpc>
                <a:spcPct val="120000"/>
              </a:lnSpc>
              <a:spcBef>
                <a:spcPts val="600"/>
              </a:spcBef>
              <a:buFontTx/>
              <a:buChar char="-"/>
            </a:pPr>
            <a:r>
              <a:rPr lang="fr-FR" sz="4600" b="1" dirty="0" smtClean="0"/>
              <a:t>Inviter à suppléer aux blancs du texte  </a:t>
            </a:r>
            <a:r>
              <a:rPr lang="fr-FR" sz="4600" i="1" dirty="0" smtClean="0"/>
              <a:t>(aller au-delà de l’explicite, déduire de manière cohérente)</a:t>
            </a:r>
          </a:p>
          <a:p>
            <a:pPr>
              <a:lnSpc>
                <a:spcPct val="120000"/>
              </a:lnSpc>
              <a:spcBef>
                <a:spcPts val="600"/>
              </a:spcBef>
              <a:buNone/>
            </a:pPr>
            <a:endParaRPr lang="fr-FR" sz="2800" i="1" dirty="0" smtClean="0"/>
          </a:p>
          <a:p>
            <a:pPr>
              <a:lnSpc>
                <a:spcPct val="120000"/>
              </a:lnSpc>
              <a:spcBef>
                <a:spcPts val="600"/>
              </a:spcBef>
              <a:buFontTx/>
              <a:buChar char="-"/>
            </a:pPr>
            <a:r>
              <a:rPr lang="fr-FR" sz="4600" b="1" dirty="0" smtClean="0"/>
              <a:t> Conduire à s’interroger sur les pensées des personnages </a:t>
            </a:r>
            <a:r>
              <a:rPr lang="fr-FR" sz="4600" dirty="0" smtClean="0"/>
              <a:t>(</a:t>
            </a:r>
            <a:r>
              <a:rPr lang="fr-FR" sz="4600" i="1" dirty="0" smtClean="0"/>
              <a:t>pour mieux comprendre l’implicite, s’interroger sur l’identité psychologique et sociale des personnages, leurs mobiles, leurs systèmes de valeurs, leurs affects, leurs connaissances…)</a:t>
            </a:r>
          </a:p>
          <a:p>
            <a:pPr>
              <a:buNone/>
            </a:pPr>
            <a:endParaRPr lang="fr-FR" sz="4600" i="1" dirty="0" smtClean="0"/>
          </a:p>
          <a:p>
            <a:pPr>
              <a:buNone/>
            </a:pPr>
            <a:endParaRPr lang="fr-FR" sz="4600" i="1" dirty="0" smtClean="0"/>
          </a:p>
          <a:p>
            <a:pPr>
              <a:buFontTx/>
              <a:buChar char="-"/>
            </a:pPr>
            <a:endParaRPr lang="fr-FR" sz="2900" dirty="0" smtClean="0"/>
          </a:p>
          <a:p>
            <a:pPr>
              <a:buFontTx/>
              <a:buChar char="-"/>
            </a:pPr>
            <a:endParaRPr lang="fr-FR" dirty="0" smtClean="0"/>
          </a:p>
          <a:p>
            <a:pPr>
              <a:buNone/>
            </a:pPr>
            <a:endParaRPr lang="fr-FR" dirty="0"/>
          </a:p>
        </p:txBody>
      </p:sp>
      <p:sp>
        <p:nvSpPr>
          <p:cNvPr id="3" name="Espace réservé du pied de page 2"/>
          <p:cNvSpPr>
            <a:spLocks noGrp="1"/>
          </p:cNvSpPr>
          <p:nvPr>
            <p:ph type="ftr" sz="quarter" idx="11"/>
          </p:nvPr>
        </p:nvSpPr>
        <p:spPr>
          <a:xfrm>
            <a:off x="4380072" y="6309320"/>
            <a:ext cx="4512408" cy="463749"/>
          </a:xfrm>
        </p:spPr>
        <p:txBody>
          <a:bodyPr/>
          <a:lstStyle/>
          <a:p>
            <a:r>
              <a:rPr kumimoji="0" lang="fr-FR" dirty="0" smtClean="0"/>
              <a:t>Equipe de circonscription de Meaux Villenoy 77</a:t>
            </a:r>
            <a:endParaRPr kumimoji="0" lang="en-US" dirty="0"/>
          </a:p>
        </p:txBody>
      </p:sp>
    </p:spTree>
    <p:extLst>
      <p:ext uri="{BB962C8B-B14F-4D97-AF65-F5344CB8AC3E}">
        <p14:creationId xmlns="" xmlns:p14="http://schemas.microsoft.com/office/powerpoint/2010/main" val="3926662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anim calcmode="lin" valueType="num">
                                      <p:cBhvr>
                                        <p:cTn id="7" dur="1000" fill="hold"/>
                                        <p:tgtEl>
                                          <p:spTgt spid="2">
                                            <p:txEl>
                                              <p:pRg st="4" end="4"/>
                                            </p:txEl>
                                          </p:spTgt>
                                        </p:tgtEl>
                                        <p:attrNameLst>
                                          <p:attrName>ppt_w</p:attrName>
                                        </p:attrNameLst>
                                      </p:cBhvr>
                                      <p:tavLst>
                                        <p:tav tm="0">
                                          <p:val>
                                            <p:strVal val="#ppt_w*0.70"/>
                                          </p:val>
                                        </p:tav>
                                        <p:tav tm="100000">
                                          <p:val>
                                            <p:strVal val="#ppt_w"/>
                                          </p:val>
                                        </p:tav>
                                      </p:tavLst>
                                    </p:anim>
                                    <p:anim calcmode="lin" valueType="num">
                                      <p:cBhvr>
                                        <p:cTn id="8" dur="1000" fill="hold"/>
                                        <p:tgtEl>
                                          <p:spTgt spid="2">
                                            <p:txEl>
                                              <p:pRg st="4" end="4"/>
                                            </p:txEl>
                                          </p:spTgt>
                                        </p:tgtEl>
                                        <p:attrNameLst>
                                          <p:attrName>ppt_h</p:attrName>
                                        </p:attrNameLst>
                                      </p:cBhvr>
                                      <p:tavLst>
                                        <p:tav tm="0">
                                          <p:val>
                                            <p:strVal val="#ppt_h"/>
                                          </p:val>
                                        </p:tav>
                                        <p:tav tm="100000">
                                          <p:val>
                                            <p:strVal val="#ppt_h"/>
                                          </p:val>
                                        </p:tav>
                                      </p:tavLst>
                                    </p:anim>
                                    <p:animEffect transition="in" filter="fade">
                                      <p:cBhvr>
                                        <p:cTn id="9" dur="1000"/>
                                        <p:tgtEl>
                                          <p:spTgt spid="2">
                                            <p:txEl>
                                              <p:pRg st="4" end="4"/>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2">
                                            <p:txEl>
                                              <p:pRg st="6" end="6"/>
                                            </p:txEl>
                                          </p:spTgt>
                                        </p:tgtEl>
                                        <p:attrNameLst>
                                          <p:attrName>style.visibility</p:attrName>
                                        </p:attrNameLst>
                                      </p:cBhvr>
                                      <p:to>
                                        <p:strVal val="visible"/>
                                      </p:to>
                                    </p:set>
                                    <p:anim calcmode="lin" valueType="num">
                                      <p:cBhvr>
                                        <p:cTn id="14" dur="1000" fill="hold"/>
                                        <p:tgtEl>
                                          <p:spTgt spid="2">
                                            <p:txEl>
                                              <p:pRg st="6" end="6"/>
                                            </p:txEl>
                                          </p:spTgt>
                                        </p:tgtEl>
                                        <p:attrNameLst>
                                          <p:attrName>ppt_w</p:attrName>
                                        </p:attrNameLst>
                                      </p:cBhvr>
                                      <p:tavLst>
                                        <p:tav tm="0">
                                          <p:val>
                                            <p:strVal val="#ppt_w*0.70"/>
                                          </p:val>
                                        </p:tav>
                                        <p:tav tm="100000">
                                          <p:val>
                                            <p:strVal val="#ppt_w"/>
                                          </p:val>
                                        </p:tav>
                                      </p:tavLst>
                                    </p:anim>
                                    <p:anim calcmode="lin" valueType="num">
                                      <p:cBhvr>
                                        <p:cTn id="15" dur="1000" fill="hold"/>
                                        <p:tgtEl>
                                          <p:spTgt spid="2">
                                            <p:txEl>
                                              <p:pRg st="6" end="6"/>
                                            </p:txEl>
                                          </p:spTgt>
                                        </p:tgtEl>
                                        <p:attrNameLst>
                                          <p:attrName>ppt_h</p:attrName>
                                        </p:attrNameLst>
                                      </p:cBhvr>
                                      <p:tavLst>
                                        <p:tav tm="0">
                                          <p:val>
                                            <p:strVal val="#ppt_h"/>
                                          </p:val>
                                        </p:tav>
                                        <p:tav tm="100000">
                                          <p:val>
                                            <p:strVal val="#ppt_h"/>
                                          </p:val>
                                        </p:tav>
                                      </p:tavLst>
                                    </p:anim>
                                    <p:animEffect transition="in" filter="fade">
                                      <p:cBhvr>
                                        <p:cTn id="16" dur="1000"/>
                                        <p:tgtEl>
                                          <p:spTgt spid="2">
                                            <p:txEl>
                                              <p:pRg st="6" end="6"/>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nodeType="clickEffect">
                                  <p:stCondLst>
                                    <p:cond delay="0"/>
                                  </p:stCondLst>
                                  <p:childTnLst>
                                    <p:set>
                                      <p:cBhvr>
                                        <p:cTn id="20" dur="1" fill="hold">
                                          <p:stCondLst>
                                            <p:cond delay="0"/>
                                          </p:stCondLst>
                                        </p:cTn>
                                        <p:tgtEl>
                                          <p:spTgt spid="2">
                                            <p:txEl>
                                              <p:pRg st="8" end="8"/>
                                            </p:txEl>
                                          </p:spTgt>
                                        </p:tgtEl>
                                        <p:attrNameLst>
                                          <p:attrName>style.visibility</p:attrName>
                                        </p:attrNameLst>
                                      </p:cBhvr>
                                      <p:to>
                                        <p:strVal val="visible"/>
                                      </p:to>
                                    </p:set>
                                    <p:anim calcmode="lin" valueType="num">
                                      <p:cBhvr>
                                        <p:cTn id="21" dur="1000" fill="hold"/>
                                        <p:tgtEl>
                                          <p:spTgt spid="2">
                                            <p:txEl>
                                              <p:pRg st="8" end="8"/>
                                            </p:txEl>
                                          </p:spTgt>
                                        </p:tgtEl>
                                        <p:attrNameLst>
                                          <p:attrName>ppt_w</p:attrName>
                                        </p:attrNameLst>
                                      </p:cBhvr>
                                      <p:tavLst>
                                        <p:tav tm="0">
                                          <p:val>
                                            <p:strVal val="#ppt_w*0.70"/>
                                          </p:val>
                                        </p:tav>
                                        <p:tav tm="100000">
                                          <p:val>
                                            <p:strVal val="#ppt_w"/>
                                          </p:val>
                                        </p:tav>
                                      </p:tavLst>
                                    </p:anim>
                                    <p:anim calcmode="lin" valueType="num">
                                      <p:cBhvr>
                                        <p:cTn id="22" dur="1000" fill="hold"/>
                                        <p:tgtEl>
                                          <p:spTgt spid="2">
                                            <p:txEl>
                                              <p:pRg st="8" end="8"/>
                                            </p:txEl>
                                          </p:spTgt>
                                        </p:tgtEl>
                                        <p:attrNameLst>
                                          <p:attrName>ppt_h</p:attrName>
                                        </p:attrNameLst>
                                      </p:cBhvr>
                                      <p:tavLst>
                                        <p:tav tm="0">
                                          <p:val>
                                            <p:strVal val="#ppt_h"/>
                                          </p:val>
                                        </p:tav>
                                        <p:tav tm="100000">
                                          <p:val>
                                            <p:strVal val="#ppt_h"/>
                                          </p:val>
                                        </p:tav>
                                      </p:tavLst>
                                    </p:anim>
                                    <p:animEffect transition="in" filter="fade">
                                      <p:cBhvr>
                                        <p:cTn id="23" dur="1000"/>
                                        <p:tgtEl>
                                          <p:spTgt spid="2">
                                            <p:txEl>
                                              <p:pRg st="8" end="8"/>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nodeType="clickEffect">
                                  <p:stCondLst>
                                    <p:cond delay="0"/>
                                  </p:stCondLst>
                                  <p:childTnLst>
                                    <p:set>
                                      <p:cBhvr>
                                        <p:cTn id="27" dur="1" fill="hold">
                                          <p:stCondLst>
                                            <p:cond delay="0"/>
                                          </p:stCondLst>
                                        </p:cTn>
                                        <p:tgtEl>
                                          <p:spTgt spid="2">
                                            <p:txEl>
                                              <p:pRg st="10" end="10"/>
                                            </p:txEl>
                                          </p:spTgt>
                                        </p:tgtEl>
                                        <p:attrNameLst>
                                          <p:attrName>style.visibility</p:attrName>
                                        </p:attrNameLst>
                                      </p:cBhvr>
                                      <p:to>
                                        <p:strVal val="visible"/>
                                      </p:to>
                                    </p:set>
                                    <p:anim calcmode="lin" valueType="num">
                                      <p:cBhvr>
                                        <p:cTn id="28" dur="1000" fill="hold"/>
                                        <p:tgtEl>
                                          <p:spTgt spid="2">
                                            <p:txEl>
                                              <p:pRg st="10" end="10"/>
                                            </p:txEl>
                                          </p:spTgt>
                                        </p:tgtEl>
                                        <p:attrNameLst>
                                          <p:attrName>ppt_w</p:attrName>
                                        </p:attrNameLst>
                                      </p:cBhvr>
                                      <p:tavLst>
                                        <p:tav tm="0">
                                          <p:val>
                                            <p:strVal val="#ppt_w*0.70"/>
                                          </p:val>
                                        </p:tav>
                                        <p:tav tm="100000">
                                          <p:val>
                                            <p:strVal val="#ppt_w"/>
                                          </p:val>
                                        </p:tav>
                                      </p:tavLst>
                                    </p:anim>
                                    <p:anim calcmode="lin" valueType="num">
                                      <p:cBhvr>
                                        <p:cTn id="29" dur="1000" fill="hold"/>
                                        <p:tgtEl>
                                          <p:spTgt spid="2">
                                            <p:txEl>
                                              <p:pRg st="10" end="10"/>
                                            </p:txEl>
                                          </p:spTgt>
                                        </p:tgtEl>
                                        <p:attrNameLst>
                                          <p:attrName>ppt_h</p:attrName>
                                        </p:attrNameLst>
                                      </p:cBhvr>
                                      <p:tavLst>
                                        <p:tav tm="0">
                                          <p:val>
                                            <p:strVal val="#ppt_h"/>
                                          </p:val>
                                        </p:tav>
                                        <p:tav tm="100000">
                                          <p:val>
                                            <p:strVal val="#ppt_h"/>
                                          </p:val>
                                        </p:tav>
                                      </p:tavLst>
                                    </p:anim>
                                    <p:animEffect transition="in" filter="fade">
                                      <p:cBhvr>
                                        <p:cTn id="30" dur="1000"/>
                                        <p:tgtEl>
                                          <p:spTgt spid="2">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57200" y="332656"/>
            <a:ext cx="8229600" cy="6264696"/>
          </a:xfrm>
        </p:spPr>
        <p:txBody>
          <a:bodyPr>
            <a:normAutofit fontScale="40000" lnSpcReduction="20000"/>
          </a:bodyPr>
          <a:lstStyle/>
          <a:p>
            <a:pPr marL="109728" indent="0" algn="ctr">
              <a:buNone/>
            </a:pPr>
            <a:r>
              <a:rPr lang="fr-FR" sz="7000" b="1" i="1" dirty="0">
                <a:solidFill>
                  <a:srgbClr val="00B0F0"/>
                </a:solidFill>
              </a:rPr>
              <a:t>Principes </a:t>
            </a:r>
            <a:r>
              <a:rPr lang="fr-FR" sz="7000" b="1" i="1" dirty="0" smtClean="0">
                <a:solidFill>
                  <a:srgbClr val="00B0F0"/>
                </a:solidFill>
              </a:rPr>
              <a:t>didactiques (suite)</a:t>
            </a:r>
            <a:endParaRPr lang="fr-FR" sz="7000" b="1" i="1" dirty="0"/>
          </a:p>
          <a:p>
            <a:endParaRPr lang="fr-FR" dirty="0" smtClean="0"/>
          </a:p>
          <a:p>
            <a:pPr algn="just">
              <a:lnSpc>
                <a:spcPct val="120000"/>
              </a:lnSpc>
              <a:spcBef>
                <a:spcPts val="600"/>
              </a:spcBef>
              <a:buFontTx/>
              <a:buChar char="-"/>
            </a:pPr>
            <a:r>
              <a:rPr lang="fr-FR" sz="4600" b="1" dirty="0" smtClean="0"/>
              <a:t>Faire rappeler et reformuler pour apprendre à mémoriser </a:t>
            </a:r>
            <a:r>
              <a:rPr lang="fr-FR" sz="4600" i="1" dirty="0" smtClean="0"/>
              <a:t>(reformulations, synthèses intermédiaires (flexibilité)</a:t>
            </a:r>
          </a:p>
          <a:p>
            <a:pPr algn="just">
              <a:lnSpc>
                <a:spcPct val="120000"/>
              </a:lnSpc>
              <a:spcBef>
                <a:spcPts val="600"/>
              </a:spcBef>
              <a:buNone/>
            </a:pPr>
            <a:endParaRPr lang="fr-FR" sz="2300" i="1" dirty="0" smtClean="0"/>
          </a:p>
          <a:p>
            <a:pPr algn="just">
              <a:lnSpc>
                <a:spcPct val="120000"/>
              </a:lnSpc>
              <a:spcBef>
                <a:spcPts val="600"/>
              </a:spcBef>
              <a:buFontTx/>
              <a:buChar char="-"/>
            </a:pPr>
            <a:r>
              <a:rPr lang="fr-FR" sz="4600" b="1" dirty="0" smtClean="0"/>
              <a:t>Réduire la complexité </a:t>
            </a:r>
            <a:r>
              <a:rPr lang="fr-FR" sz="4600" i="1" dirty="0" smtClean="0"/>
              <a:t>(alléger la charge cognitive des élèves pour leur permettre de traiter les difficultés, recours à la métacognition)</a:t>
            </a:r>
          </a:p>
          <a:p>
            <a:pPr algn="just">
              <a:lnSpc>
                <a:spcPct val="120000"/>
              </a:lnSpc>
              <a:spcBef>
                <a:spcPts val="600"/>
              </a:spcBef>
              <a:buNone/>
            </a:pPr>
            <a:endParaRPr lang="fr-FR" sz="2300" i="1" dirty="0" smtClean="0"/>
          </a:p>
          <a:p>
            <a:pPr algn="just">
              <a:lnSpc>
                <a:spcPct val="120000"/>
              </a:lnSpc>
              <a:spcBef>
                <a:spcPts val="600"/>
              </a:spcBef>
              <a:buFontTx/>
              <a:buChar char="-"/>
            </a:pPr>
            <a:r>
              <a:rPr lang="fr-FR" sz="4600" b="1" dirty="0" smtClean="0"/>
              <a:t>Apprendre à ajuster ses stratégies aux buts fixés </a:t>
            </a:r>
            <a:r>
              <a:rPr lang="fr-FR" sz="4600" i="1" dirty="0" smtClean="0"/>
              <a:t>( explicitation des intentions de lecture, entrainement aux stratégies et procédures appropriées)</a:t>
            </a:r>
          </a:p>
          <a:p>
            <a:pPr algn="just">
              <a:lnSpc>
                <a:spcPct val="120000"/>
              </a:lnSpc>
              <a:spcBef>
                <a:spcPts val="600"/>
              </a:spcBef>
              <a:buFontTx/>
              <a:buChar char="-"/>
            </a:pPr>
            <a:endParaRPr lang="fr-FR" sz="2300" i="1" dirty="0" smtClean="0"/>
          </a:p>
          <a:p>
            <a:pPr algn="just">
              <a:lnSpc>
                <a:spcPct val="120000"/>
              </a:lnSpc>
              <a:spcBef>
                <a:spcPts val="600"/>
              </a:spcBef>
              <a:buFontTx/>
              <a:buChar char="-"/>
            </a:pPr>
            <a:r>
              <a:rPr lang="fr-FR" sz="4600" b="1" dirty="0" smtClean="0"/>
              <a:t>Faire du lexique un objectif permanent</a:t>
            </a:r>
            <a:r>
              <a:rPr lang="fr-FR" sz="4600" dirty="0" smtClean="0"/>
              <a:t>.</a:t>
            </a:r>
          </a:p>
          <a:p>
            <a:pPr algn="just">
              <a:lnSpc>
                <a:spcPct val="120000"/>
              </a:lnSpc>
              <a:spcBef>
                <a:spcPts val="600"/>
              </a:spcBef>
              <a:buFontTx/>
              <a:buChar char="-"/>
            </a:pPr>
            <a:endParaRPr lang="fr-FR" sz="2300" dirty="0" smtClean="0"/>
          </a:p>
          <a:p>
            <a:pPr algn="just">
              <a:lnSpc>
                <a:spcPct val="120000"/>
              </a:lnSpc>
              <a:spcBef>
                <a:spcPts val="600"/>
              </a:spcBef>
              <a:buFontTx/>
              <a:buChar char="-"/>
            </a:pPr>
            <a:r>
              <a:rPr lang="fr-FR" sz="4600" b="1" dirty="0" smtClean="0"/>
              <a:t>Planifier un enseignement explicite </a:t>
            </a:r>
            <a:r>
              <a:rPr lang="fr-FR" sz="4600" i="1" dirty="0" smtClean="0"/>
              <a:t>( clarté des enjeux d’apprentissages, présentation des problèmes à résoudre et procédures à employer à travers des pratiques dirigées, puis en autonomie, synthèses et entraînements.)</a:t>
            </a:r>
          </a:p>
          <a:p>
            <a:pPr>
              <a:buNone/>
            </a:pPr>
            <a:endParaRPr lang="fr-FR" sz="2000" i="1" dirty="0" smtClean="0"/>
          </a:p>
          <a:p>
            <a:pPr marL="365125" indent="-4763" algn="ctr">
              <a:buNone/>
            </a:pPr>
            <a:r>
              <a:rPr lang="fr-FR" sz="4600" b="1" i="1" dirty="0" smtClean="0">
                <a:solidFill>
                  <a:schemeClr val="accent1">
                    <a:lumMod val="50000"/>
                  </a:schemeClr>
                </a:solidFill>
              </a:rPr>
              <a:t>Ces outils proposent «  un enseignement original de la compréhension  mais pas une méthode  qu’il conviendrait de suivre ou de respecter à la lettre » </a:t>
            </a:r>
          </a:p>
          <a:p>
            <a:pPr>
              <a:buNone/>
            </a:pPr>
            <a:endParaRPr lang="fr-FR" sz="4600" i="1" dirty="0" smtClean="0"/>
          </a:p>
          <a:p>
            <a:pPr>
              <a:buFontTx/>
              <a:buChar char="-"/>
            </a:pPr>
            <a:endParaRPr lang="fr-FR" sz="2900" dirty="0" smtClean="0"/>
          </a:p>
          <a:p>
            <a:pPr>
              <a:buFontTx/>
              <a:buChar char="-"/>
            </a:pPr>
            <a:endParaRPr lang="fr-FR" dirty="0" smtClean="0"/>
          </a:p>
          <a:p>
            <a:pPr>
              <a:buNone/>
            </a:pPr>
            <a:endParaRPr lang="fr-FR" dirty="0"/>
          </a:p>
        </p:txBody>
      </p:sp>
      <p:sp>
        <p:nvSpPr>
          <p:cNvPr id="3" name="Espace réservé du pied de page 2"/>
          <p:cNvSpPr>
            <a:spLocks noGrp="1"/>
          </p:cNvSpPr>
          <p:nvPr>
            <p:ph type="ftr" sz="quarter" idx="11"/>
          </p:nvPr>
        </p:nvSpPr>
        <p:spPr>
          <a:xfrm>
            <a:off x="4380072" y="6381328"/>
            <a:ext cx="4512408" cy="391741"/>
          </a:xfrm>
        </p:spPr>
        <p:txBody>
          <a:bodyPr/>
          <a:lstStyle/>
          <a:p>
            <a:r>
              <a:rPr kumimoji="0" lang="fr-FR" dirty="0" smtClean="0"/>
              <a:t>Equipe de circonscription de Meaux Villenoy 77</a:t>
            </a:r>
            <a:endParaRPr kumimoji="0" lang="en-US" dirty="0"/>
          </a:p>
        </p:txBody>
      </p:sp>
    </p:spTree>
    <p:extLst>
      <p:ext uri="{BB962C8B-B14F-4D97-AF65-F5344CB8AC3E}">
        <p14:creationId xmlns="" xmlns:p14="http://schemas.microsoft.com/office/powerpoint/2010/main" val="514488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p:cTn id="7" dur="1000" fill="hold"/>
                                        <p:tgtEl>
                                          <p:spTgt spid="2">
                                            <p:txEl>
                                              <p:pRg st="2" end="2"/>
                                            </p:txEl>
                                          </p:spTgt>
                                        </p:tgtEl>
                                        <p:attrNameLst>
                                          <p:attrName>ppt_w</p:attrName>
                                        </p:attrNameLst>
                                      </p:cBhvr>
                                      <p:tavLst>
                                        <p:tav tm="0">
                                          <p:val>
                                            <p:strVal val="#ppt_w*0.70"/>
                                          </p:val>
                                        </p:tav>
                                        <p:tav tm="100000">
                                          <p:val>
                                            <p:strVal val="#ppt_w"/>
                                          </p:val>
                                        </p:tav>
                                      </p:tavLst>
                                    </p:anim>
                                    <p:anim calcmode="lin" valueType="num">
                                      <p:cBhvr>
                                        <p:cTn id="8" dur="1000" fill="hold"/>
                                        <p:tgtEl>
                                          <p:spTgt spid="2">
                                            <p:txEl>
                                              <p:pRg st="2" end="2"/>
                                            </p:txEl>
                                          </p:spTgt>
                                        </p:tgtEl>
                                        <p:attrNameLst>
                                          <p:attrName>ppt_h</p:attrName>
                                        </p:attrNameLst>
                                      </p:cBhvr>
                                      <p:tavLst>
                                        <p:tav tm="0">
                                          <p:val>
                                            <p:strVal val="#ppt_h"/>
                                          </p:val>
                                        </p:tav>
                                        <p:tav tm="100000">
                                          <p:val>
                                            <p:strVal val="#ppt_h"/>
                                          </p:val>
                                        </p:tav>
                                      </p:tavLst>
                                    </p:anim>
                                    <p:animEffect transition="in" filter="fade">
                                      <p:cBhvr>
                                        <p:cTn id="9" dur="1000"/>
                                        <p:tgtEl>
                                          <p:spTgt spid="2">
                                            <p:txEl>
                                              <p:pRg st="2" end="2"/>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2">
                                            <p:txEl>
                                              <p:pRg st="4" end="4"/>
                                            </p:txEl>
                                          </p:spTgt>
                                        </p:tgtEl>
                                        <p:attrNameLst>
                                          <p:attrName>style.visibility</p:attrName>
                                        </p:attrNameLst>
                                      </p:cBhvr>
                                      <p:to>
                                        <p:strVal val="visible"/>
                                      </p:to>
                                    </p:set>
                                    <p:anim calcmode="lin" valueType="num">
                                      <p:cBhvr>
                                        <p:cTn id="14" dur="1000" fill="hold"/>
                                        <p:tgtEl>
                                          <p:spTgt spid="2">
                                            <p:txEl>
                                              <p:pRg st="4" end="4"/>
                                            </p:txEl>
                                          </p:spTgt>
                                        </p:tgtEl>
                                        <p:attrNameLst>
                                          <p:attrName>ppt_w</p:attrName>
                                        </p:attrNameLst>
                                      </p:cBhvr>
                                      <p:tavLst>
                                        <p:tav tm="0">
                                          <p:val>
                                            <p:strVal val="#ppt_w*0.70"/>
                                          </p:val>
                                        </p:tav>
                                        <p:tav tm="100000">
                                          <p:val>
                                            <p:strVal val="#ppt_w"/>
                                          </p:val>
                                        </p:tav>
                                      </p:tavLst>
                                    </p:anim>
                                    <p:anim calcmode="lin" valueType="num">
                                      <p:cBhvr>
                                        <p:cTn id="15" dur="1000" fill="hold"/>
                                        <p:tgtEl>
                                          <p:spTgt spid="2">
                                            <p:txEl>
                                              <p:pRg st="4" end="4"/>
                                            </p:txEl>
                                          </p:spTgt>
                                        </p:tgtEl>
                                        <p:attrNameLst>
                                          <p:attrName>ppt_h</p:attrName>
                                        </p:attrNameLst>
                                      </p:cBhvr>
                                      <p:tavLst>
                                        <p:tav tm="0">
                                          <p:val>
                                            <p:strVal val="#ppt_h"/>
                                          </p:val>
                                        </p:tav>
                                        <p:tav tm="100000">
                                          <p:val>
                                            <p:strVal val="#ppt_h"/>
                                          </p:val>
                                        </p:tav>
                                      </p:tavLst>
                                    </p:anim>
                                    <p:animEffect transition="in" filter="fade">
                                      <p:cBhvr>
                                        <p:cTn id="16" dur="1000"/>
                                        <p:tgtEl>
                                          <p:spTgt spid="2">
                                            <p:txEl>
                                              <p:pRg st="4" end="4"/>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nodeType="clickEffect">
                                  <p:stCondLst>
                                    <p:cond delay="0"/>
                                  </p:stCondLst>
                                  <p:childTnLst>
                                    <p:set>
                                      <p:cBhvr>
                                        <p:cTn id="20" dur="1" fill="hold">
                                          <p:stCondLst>
                                            <p:cond delay="0"/>
                                          </p:stCondLst>
                                        </p:cTn>
                                        <p:tgtEl>
                                          <p:spTgt spid="2">
                                            <p:txEl>
                                              <p:pRg st="6" end="6"/>
                                            </p:txEl>
                                          </p:spTgt>
                                        </p:tgtEl>
                                        <p:attrNameLst>
                                          <p:attrName>style.visibility</p:attrName>
                                        </p:attrNameLst>
                                      </p:cBhvr>
                                      <p:to>
                                        <p:strVal val="visible"/>
                                      </p:to>
                                    </p:set>
                                    <p:anim calcmode="lin" valueType="num">
                                      <p:cBhvr>
                                        <p:cTn id="21" dur="1000" fill="hold"/>
                                        <p:tgtEl>
                                          <p:spTgt spid="2">
                                            <p:txEl>
                                              <p:pRg st="6" end="6"/>
                                            </p:txEl>
                                          </p:spTgt>
                                        </p:tgtEl>
                                        <p:attrNameLst>
                                          <p:attrName>ppt_w</p:attrName>
                                        </p:attrNameLst>
                                      </p:cBhvr>
                                      <p:tavLst>
                                        <p:tav tm="0">
                                          <p:val>
                                            <p:strVal val="#ppt_w*0.70"/>
                                          </p:val>
                                        </p:tav>
                                        <p:tav tm="100000">
                                          <p:val>
                                            <p:strVal val="#ppt_w"/>
                                          </p:val>
                                        </p:tav>
                                      </p:tavLst>
                                    </p:anim>
                                    <p:anim calcmode="lin" valueType="num">
                                      <p:cBhvr>
                                        <p:cTn id="22" dur="1000" fill="hold"/>
                                        <p:tgtEl>
                                          <p:spTgt spid="2">
                                            <p:txEl>
                                              <p:pRg st="6" end="6"/>
                                            </p:txEl>
                                          </p:spTgt>
                                        </p:tgtEl>
                                        <p:attrNameLst>
                                          <p:attrName>ppt_h</p:attrName>
                                        </p:attrNameLst>
                                      </p:cBhvr>
                                      <p:tavLst>
                                        <p:tav tm="0">
                                          <p:val>
                                            <p:strVal val="#ppt_h"/>
                                          </p:val>
                                        </p:tav>
                                        <p:tav tm="100000">
                                          <p:val>
                                            <p:strVal val="#ppt_h"/>
                                          </p:val>
                                        </p:tav>
                                      </p:tavLst>
                                    </p:anim>
                                    <p:animEffect transition="in" filter="fade">
                                      <p:cBhvr>
                                        <p:cTn id="23" dur="1000"/>
                                        <p:tgtEl>
                                          <p:spTgt spid="2">
                                            <p:txEl>
                                              <p:pRg st="6" end="6"/>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nodeType="clickEffect">
                                  <p:stCondLst>
                                    <p:cond delay="0"/>
                                  </p:stCondLst>
                                  <p:childTnLst>
                                    <p:set>
                                      <p:cBhvr>
                                        <p:cTn id="27" dur="1" fill="hold">
                                          <p:stCondLst>
                                            <p:cond delay="0"/>
                                          </p:stCondLst>
                                        </p:cTn>
                                        <p:tgtEl>
                                          <p:spTgt spid="2">
                                            <p:txEl>
                                              <p:pRg st="8" end="8"/>
                                            </p:txEl>
                                          </p:spTgt>
                                        </p:tgtEl>
                                        <p:attrNameLst>
                                          <p:attrName>style.visibility</p:attrName>
                                        </p:attrNameLst>
                                      </p:cBhvr>
                                      <p:to>
                                        <p:strVal val="visible"/>
                                      </p:to>
                                    </p:set>
                                    <p:anim calcmode="lin" valueType="num">
                                      <p:cBhvr>
                                        <p:cTn id="28" dur="1000" fill="hold"/>
                                        <p:tgtEl>
                                          <p:spTgt spid="2">
                                            <p:txEl>
                                              <p:pRg st="8" end="8"/>
                                            </p:txEl>
                                          </p:spTgt>
                                        </p:tgtEl>
                                        <p:attrNameLst>
                                          <p:attrName>ppt_w</p:attrName>
                                        </p:attrNameLst>
                                      </p:cBhvr>
                                      <p:tavLst>
                                        <p:tav tm="0">
                                          <p:val>
                                            <p:strVal val="#ppt_w*0.70"/>
                                          </p:val>
                                        </p:tav>
                                        <p:tav tm="100000">
                                          <p:val>
                                            <p:strVal val="#ppt_w"/>
                                          </p:val>
                                        </p:tav>
                                      </p:tavLst>
                                    </p:anim>
                                    <p:anim calcmode="lin" valueType="num">
                                      <p:cBhvr>
                                        <p:cTn id="29" dur="1000" fill="hold"/>
                                        <p:tgtEl>
                                          <p:spTgt spid="2">
                                            <p:txEl>
                                              <p:pRg st="8" end="8"/>
                                            </p:txEl>
                                          </p:spTgt>
                                        </p:tgtEl>
                                        <p:attrNameLst>
                                          <p:attrName>ppt_h</p:attrName>
                                        </p:attrNameLst>
                                      </p:cBhvr>
                                      <p:tavLst>
                                        <p:tav tm="0">
                                          <p:val>
                                            <p:strVal val="#ppt_h"/>
                                          </p:val>
                                        </p:tav>
                                        <p:tav tm="100000">
                                          <p:val>
                                            <p:strVal val="#ppt_h"/>
                                          </p:val>
                                        </p:tav>
                                      </p:tavLst>
                                    </p:anim>
                                    <p:animEffect transition="in" filter="fade">
                                      <p:cBhvr>
                                        <p:cTn id="30" dur="1000"/>
                                        <p:tgtEl>
                                          <p:spTgt spid="2">
                                            <p:txEl>
                                              <p:pRg st="8" end="8"/>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nodeType="clickEffect">
                                  <p:stCondLst>
                                    <p:cond delay="0"/>
                                  </p:stCondLst>
                                  <p:childTnLst>
                                    <p:set>
                                      <p:cBhvr>
                                        <p:cTn id="34" dur="1" fill="hold">
                                          <p:stCondLst>
                                            <p:cond delay="0"/>
                                          </p:stCondLst>
                                        </p:cTn>
                                        <p:tgtEl>
                                          <p:spTgt spid="2">
                                            <p:txEl>
                                              <p:pRg st="10" end="10"/>
                                            </p:txEl>
                                          </p:spTgt>
                                        </p:tgtEl>
                                        <p:attrNameLst>
                                          <p:attrName>style.visibility</p:attrName>
                                        </p:attrNameLst>
                                      </p:cBhvr>
                                      <p:to>
                                        <p:strVal val="visible"/>
                                      </p:to>
                                    </p:set>
                                    <p:anim calcmode="lin" valueType="num">
                                      <p:cBhvr>
                                        <p:cTn id="35" dur="1000" fill="hold"/>
                                        <p:tgtEl>
                                          <p:spTgt spid="2">
                                            <p:txEl>
                                              <p:pRg st="10" end="10"/>
                                            </p:txEl>
                                          </p:spTgt>
                                        </p:tgtEl>
                                        <p:attrNameLst>
                                          <p:attrName>ppt_w</p:attrName>
                                        </p:attrNameLst>
                                      </p:cBhvr>
                                      <p:tavLst>
                                        <p:tav tm="0">
                                          <p:val>
                                            <p:strVal val="#ppt_w*0.70"/>
                                          </p:val>
                                        </p:tav>
                                        <p:tav tm="100000">
                                          <p:val>
                                            <p:strVal val="#ppt_w"/>
                                          </p:val>
                                        </p:tav>
                                      </p:tavLst>
                                    </p:anim>
                                    <p:anim calcmode="lin" valueType="num">
                                      <p:cBhvr>
                                        <p:cTn id="36" dur="1000" fill="hold"/>
                                        <p:tgtEl>
                                          <p:spTgt spid="2">
                                            <p:txEl>
                                              <p:pRg st="10" end="10"/>
                                            </p:txEl>
                                          </p:spTgt>
                                        </p:tgtEl>
                                        <p:attrNameLst>
                                          <p:attrName>ppt_h</p:attrName>
                                        </p:attrNameLst>
                                      </p:cBhvr>
                                      <p:tavLst>
                                        <p:tav tm="0">
                                          <p:val>
                                            <p:strVal val="#ppt_h"/>
                                          </p:val>
                                        </p:tav>
                                        <p:tav tm="100000">
                                          <p:val>
                                            <p:strVal val="#ppt_h"/>
                                          </p:val>
                                        </p:tav>
                                      </p:tavLst>
                                    </p:anim>
                                    <p:animEffect transition="in" filter="fade">
                                      <p:cBhvr>
                                        <p:cTn id="37" dur="1000"/>
                                        <p:tgtEl>
                                          <p:spTgt spid="2">
                                            <p:txEl>
                                              <p:pRg st="10" end="1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nodeType="clickEffect">
                                  <p:stCondLst>
                                    <p:cond delay="0"/>
                                  </p:stCondLst>
                                  <p:childTnLst>
                                    <p:set>
                                      <p:cBhvr>
                                        <p:cTn id="41" dur="1" fill="hold">
                                          <p:stCondLst>
                                            <p:cond delay="0"/>
                                          </p:stCondLst>
                                        </p:cTn>
                                        <p:tgtEl>
                                          <p:spTgt spid="2">
                                            <p:txEl>
                                              <p:pRg st="12" end="12"/>
                                            </p:txEl>
                                          </p:spTgt>
                                        </p:tgtEl>
                                        <p:attrNameLst>
                                          <p:attrName>style.visibility</p:attrName>
                                        </p:attrNameLst>
                                      </p:cBhvr>
                                      <p:to>
                                        <p:strVal val="visible"/>
                                      </p:to>
                                    </p:set>
                                    <p:anim calcmode="lin" valueType="num">
                                      <p:cBhvr>
                                        <p:cTn id="42" dur="1000" fill="hold"/>
                                        <p:tgtEl>
                                          <p:spTgt spid="2">
                                            <p:txEl>
                                              <p:pRg st="12" end="12"/>
                                            </p:txEl>
                                          </p:spTgt>
                                        </p:tgtEl>
                                        <p:attrNameLst>
                                          <p:attrName>ppt_w</p:attrName>
                                        </p:attrNameLst>
                                      </p:cBhvr>
                                      <p:tavLst>
                                        <p:tav tm="0">
                                          <p:val>
                                            <p:strVal val="#ppt_w*0.70"/>
                                          </p:val>
                                        </p:tav>
                                        <p:tav tm="100000">
                                          <p:val>
                                            <p:strVal val="#ppt_w"/>
                                          </p:val>
                                        </p:tav>
                                      </p:tavLst>
                                    </p:anim>
                                    <p:anim calcmode="lin" valueType="num">
                                      <p:cBhvr>
                                        <p:cTn id="43" dur="1000" fill="hold"/>
                                        <p:tgtEl>
                                          <p:spTgt spid="2">
                                            <p:txEl>
                                              <p:pRg st="12" end="12"/>
                                            </p:txEl>
                                          </p:spTgt>
                                        </p:tgtEl>
                                        <p:attrNameLst>
                                          <p:attrName>ppt_h</p:attrName>
                                        </p:attrNameLst>
                                      </p:cBhvr>
                                      <p:tavLst>
                                        <p:tav tm="0">
                                          <p:val>
                                            <p:strVal val="#ppt_h"/>
                                          </p:val>
                                        </p:tav>
                                        <p:tav tm="100000">
                                          <p:val>
                                            <p:strVal val="#ppt_h"/>
                                          </p:val>
                                        </p:tav>
                                      </p:tavLst>
                                    </p:anim>
                                    <p:animEffect transition="in" filter="fade">
                                      <p:cBhvr>
                                        <p:cTn id="44" dur="1000"/>
                                        <p:tgtEl>
                                          <p:spTgt spid="2">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323528" y="419472"/>
            <a:ext cx="8568952" cy="6120680"/>
          </a:xfrm>
        </p:spPr>
        <p:txBody>
          <a:bodyPr>
            <a:normAutofit fontScale="92500" lnSpcReduction="10000"/>
          </a:bodyPr>
          <a:lstStyle/>
          <a:p>
            <a:endParaRPr lang="fr-FR" sz="2000" dirty="0" smtClean="0"/>
          </a:p>
          <a:p>
            <a:pPr algn="just">
              <a:buNone/>
            </a:pPr>
            <a:r>
              <a:rPr lang="fr-FR" sz="1700" i="1" dirty="0">
                <a:solidFill>
                  <a:schemeClr val="accent1">
                    <a:lumMod val="50000"/>
                  </a:schemeClr>
                </a:solidFill>
              </a:rPr>
              <a:t>«</a:t>
            </a:r>
            <a:r>
              <a:rPr lang="fr-FR" sz="1700" b="1" i="1" dirty="0">
                <a:solidFill>
                  <a:schemeClr val="accent1">
                    <a:lumMod val="50000"/>
                  </a:schemeClr>
                </a:solidFill>
              </a:rPr>
              <a:t> Dans </a:t>
            </a:r>
            <a:r>
              <a:rPr lang="fr-FR" sz="1700" b="1" i="1" dirty="0" err="1">
                <a:solidFill>
                  <a:schemeClr val="accent1">
                    <a:lumMod val="50000"/>
                  </a:schemeClr>
                </a:solidFill>
              </a:rPr>
              <a:t>Lectorino</a:t>
            </a:r>
            <a:r>
              <a:rPr lang="fr-FR" sz="1700" b="1" i="1" dirty="0">
                <a:solidFill>
                  <a:schemeClr val="accent1">
                    <a:lumMod val="50000"/>
                  </a:schemeClr>
                </a:solidFill>
              </a:rPr>
              <a:t> &amp; </a:t>
            </a:r>
            <a:r>
              <a:rPr lang="fr-FR" sz="1700" b="1" i="1" dirty="0" err="1">
                <a:solidFill>
                  <a:schemeClr val="accent1">
                    <a:lumMod val="50000"/>
                  </a:schemeClr>
                </a:solidFill>
              </a:rPr>
              <a:t>Lectorinette</a:t>
            </a:r>
            <a:r>
              <a:rPr lang="fr-FR" sz="1700" b="1" i="1" dirty="0">
                <a:solidFill>
                  <a:schemeClr val="accent1">
                    <a:lumMod val="50000"/>
                  </a:schemeClr>
                </a:solidFill>
              </a:rPr>
              <a:t>, </a:t>
            </a:r>
            <a:r>
              <a:rPr lang="fr-FR" sz="1700" b="1" i="1" dirty="0" smtClean="0">
                <a:solidFill>
                  <a:schemeClr val="accent1">
                    <a:lumMod val="50000"/>
                  </a:schemeClr>
                </a:solidFill>
              </a:rPr>
              <a:t>les </a:t>
            </a:r>
            <a:r>
              <a:rPr lang="fr-FR" sz="1700" b="1" i="1" dirty="0">
                <a:solidFill>
                  <a:schemeClr val="accent1">
                    <a:lumMod val="50000"/>
                  </a:schemeClr>
                </a:solidFill>
              </a:rPr>
              <a:t>compétences visées sont travaillées simultanément et en interaction tout au long de l’année scolaire »</a:t>
            </a:r>
          </a:p>
          <a:p>
            <a:endParaRPr lang="fr-FR" sz="1500" dirty="0" smtClean="0"/>
          </a:p>
          <a:p>
            <a:r>
              <a:rPr lang="fr-FR" sz="1900" dirty="0" smtClean="0"/>
              <a:t>1 - </a:t>
            </a:r>
            <a:r>
              <a:rPr lang="fr-FR" sz="1900" dirty="0"/>
              <a:t>Apprendre à lire l’implicite de récits en s’interrogeant sur les intentions et pensées des personnages</a:t>
            </a:r>
            <a:r>
              <a:rPr lang="fr-FR" sz="1900" dirty="0" smtClean="0"/>
              <a:t>.   </a:t>
            </a:r>
            <a:r>
              <a:rPr lang="fr-FR" sz="1500" dirty="0">
                <a:solidFill>
                  <a:schemeClr val="bg2">
                    <a:lumMod val="50000"/>
                  </a:schemeClr>
                </a:solidFill>
                <a:sym typeface="Symbol"/>
              </a:rPr>
              <a:t>(</a:t>
            </a:r>
            <a:r>
              <a:rPr lang="fr-FR" sz="1500" i="1" dirty="0" smtClean="0">
                <a:solidFill>
                  <a:schemeClr val="bg2">
                    <a:lumMod val="50000"/>
                  </a:schemeClr>
                </a:solidFill>
              </a:rPr>
              <a:t>Différents </a:t>
            </a:r>
            <a:r>
              <a:rPr lang="fr-FR" sz="1500" i="1" dirty="0">
                <a:solidFill>
                  <a:schemeClr val="bg2">
                    <a:lumMod val="50000"/>
                  </a:schemeClr>
                </a:solidFill>
              </a:rPr>
              <a:t>extraits, différents </a:t>
            </a:r>
            <a:r>
              <a:rPr lang="fr-FR" sz="1500" i="1" dirty="0" smtClean="0">
                <a:solidFill>
                  <a:schemeClr val="bg2">
                    <a:lumMod val="50000"/>
                  </a:schemeClr>
                </a:solidFill>
              </a:rPr>
              <a:t>textes)</a:t>
            </a:r>
            <a:endParaRPr lang="fr-FR" sz="2000" i="1" dirty="0" smtClean="0">
              <a:solidFill>
                <a:schemeClr val="bg2">
                  <a:lumMod val="50000"/>
                </a:schemeClr>
              </a:solidFill>
            </a:endParaRPr>
          </a:p>
          <a:p>
            <a:pPr marL="109728" indent="0">
              <a:buNone/>
            </a:pPr>
            <a:endParaRPr lang="fr-FR" sz="1600" b="1" dirty="0" smtClean="0"/>
          </a:p>
          <a:p>
            <a:r>
              <a:rPr lang="fr-FR" sz="1900" dirty="0" smtClean="0"/>
              <a:t>2 - </a:t>
            </a:r>
            <a:r>
              <a:rPr lang="fr-FR" sz="1900" dirty="0"/>
              <a:t>Apprendre à suivre le fil de l’intrigue pour mémoriser et raconter un récit </a:t>
            </a:r>
            <a:r>
              <a:rPr lang="fr-FR" sz="1900" dirty="0" smtClean="0"/>
              <a:t>long   </a:t>
            </a:r>
            <a:r>
              <a:rPr lang="fr-FR" sz="2000" b="1" dirty="0" smtClean="0"/>
              <a:t> </a:t>
            </a:r>
            <a:r>
              <a:rPr lang="fr-FR" sz="1500" dirty="0" smtClean="0">
                <a:solidFill>
                  <a:schemeClr val="bg2">
                    <a:lumMod val="50000"/>
                  </a:schemeClr>
                </a:solidFill>
              </a:rPr>
              <a:t>(«</a:t>
            </a:r>
            <a:r>
              <a:rPr lang="fr-FR" sz="1500" i="1" dirty="0">
                <a:solidFill>
                  <a:schemeClr val="bg2">
                    <a:lumMod val="50000"/>
                  </a:schemeClr>
                </a:solidFill>
              </a:rPr>
              <a:t>Le joueur de flûte de Hamelin </a:t>
            </a:r>
            <a:r>
              <a:rPr lang="fr-FR" sz="1500" i="1" dirty="0" smtClean="0">
                <a:solidFill>
                  <a:schemeClr val="bg2">
                    <a:lumMod val="50000"/>
                  </a:schemeClr>
                </a:solidFill>
              </a:rPr>
              <a:t>»)</a:t>
            </a:r>
            <a:endParaRPr lang="fr-FR" sz="1500" i="1" dirty="0">
              <a:solidFill>
                <a:schemeClr val="bg2">
                  <a:lumMod val="50000"/>
                </a:schemeClr>
              </a:solidFill>
            </a:endParaRPr>
          </a:p>
          <a:p>
            <a:pPr marL="109728" indent="0">
              <a:buNone/>
            </a:pPr>
            <a:endParaRPr lang="fr-FR" sz="2000" b="1" dirty="0" smtClean="0"/>
          </a:p>
          <a:p>
            <a:r>
              <a:rPr lang="fr-FR" sz="1900" dirty="0" smtClean="0"/>
              <a:t>3 – Apprendre </a:t>
            </a:r>
            <a:r>
              <a:rPr lang="fr-FR" sz="1900" dirty="0"/>
              <a:t>à comprendre les inférences causales en étudiant les états mentaux des </a:t>
            </a:r>
            <a:r>
              <a:rPr lang="fr-FR" sz="1900" dirty="0" smtClean="0"/>
              <a:t>personnages   </a:t>
            </a:r>
            <a:r>
              <a:rPr lang="fr-FR" sz="1500" dirty="0" smtClean="0">
                <a:solidFill>
                  <a:schemeClr val="bg2">
                    <a:lumMod val="50000"/>
                  </a:schemeClr>
                </a:solidFill>
                <a:sym typeface="Symbol"/>
              </a:rPr>
              <a:t>(</a:t>
            </a:r>
            <a:r>
              <a:rPr lang="fr-FR" sz="1500" dirty="0" smtClean="0">
                <a:solidFill>
                  <a:schemeClr val="bg2">
                    <a:lumMod val="50000"/>
                  </a:schemeClr>
                </a:solidFill>
              </a:rPr>
              <a:t>« </a:t>
            </a:r>
            <a:r>
              <a:rPr lang="fr-FR" sz="1500" i="1" dirty="0" smtClean="0">
                <a:solidFill>
                  <a:schemeClr val="bg2">
                    <a:lumMod val="50000"/>
                  </a:schemeClr>
                </a:solidFill>
              </a:rPr>
              <a:t>Un </a:t>
            </a:r>
            <a:r>
              <a:rPr lang="fr-FR" sz="1500" i="1" dirty="0">
                <a:solidFill>
                  <a:schemeClr val="bg2">
                    <a:lumMod val="50000"/>
                  </a:schemeClr>
                </a:solidFill>
              </a:rPr>
              <a:t>petit frère pas comme les </a:t>
            </a:r>
            <a:r>
              <a:rPr lang="fr-FR" sz="1500" i="1" dirty="0" smtClean="0">
                <a:solidFill>
                  <a:schemeClr val="bg2">
                    <a:lumMod val="50000"/>
                  </a:schemeClr>
                </a:solidFill>
              </a:rPr>
              <a:t>autres »)</a:t>
            </a:r>
          </a:p>
          <a:p>
            <a:pPr marL="393192" lvl="1" indent="0">
              <a:buNone/>
            </a:pPr>
            <a:endParaRPr lang="fr-FR" sz="1600" dirty="0" smtClean="0"/>
          </a:p>
          <a:p>
            <a:r>
              <a:rPr lang="fr-FR" sz="1900" dirty="0" smtClean="0"/>
              <a:t>4 - </a:t>
            </a:r>
            <a:r>
              <a:rPr lang="fr-FR" sz="1900" dirty="0"/>
              <a:t>Apprendre à reformuler et à suppléer aux blancs du texte pour mémoriser et raconter un récit </a:t>
            </a:r>
            <a:r>
              <a:rPr lang="fr-FR" sz="1900" dirty="0" smtClean="0"/>
              <a:t>long      </a:t>
            </a:r>
            <a:r>
              <a:rPr lang="fr-FR" sz="1500" dirty="0" smtClean="0">
                <a:solidFill>
                  <a:schemeClr val="bg2">
                    <a:lumMod val="50000"/>
                  </a:schemeClr>
                </a:solidFill>
                <a:sym typeface="Symbol"/>
              </a:rPr>
              <a:t>(</a:t>
            </a:r>
            <a:r>
              <a:rPr lang="fr-FR" sz="1500" dirty="0" smtClean="0">
                <a:solidFill>
                  <a:schemeClr val="bg2">
                    <a:lumMod val="50000"/>
                  </a:schemeClr>
                </a:solidFill>
              </a:rPr>
              <a:t>« </a:t>
            </a:r>
            <a:r>
              <a:rPr lang="fr-FR" sz="1500" i="1" dirty="0" smtClean="0">
                <a:solidFill>
                  <a:schemeClr val="bg2">
                    <a:lumMod val="50000"/>
                  </a:schemeClr>
                </a:solidFill>
              </a:rPr>
              <a:t>La </a:t>
            </a:r>
            <a:r>
              <a:rPr lang="fr-FR" sz="1500" i="1" dirty="0">
                <a:solidFill>
                  <a:schemeClr val="bg2">
                    <a:lumMod val="50000"/>
                  </a:schemeClr>
                </a:solidFill>
              </a:rPr>
              <a:t>fiole à </a:t>
            </a:r>
            <a:r>
              <a:rPr lang="fr-FR" sz="1500" i="1" dirty="0" err="1" smtClean="0">
                <a:solidFill>
                  <a:schemeClr val="bg2">
                    <a:lumMod val="50000"/>
                  </a:schemeClr>
                </a:solidFill>
              </a:rPr>
              <a:t>turbulon</a:t>
            </a:r>
            <a:r>
              <a:rPr lang="fr-FR" sz="1500" i="1" dirty="0" smtClean="0">
                <a:solidFill>
                  <a:schemeClr val="bg2">
                    <a:lumMod val="50000"/>
                  </a:schemeClr>
                </a:solidFill>
              </a:rPr>
              <a:t> »)</a:t>
            </a:r>
          </a:p>
          <a:p>
            <a:pPr marL="109728" indent="0">
              <a:buNone/>
            </a:pPr>
            <a:endParaRPr lang="fr-FR" sz="1600" dirty="0" smtClean="0"/>
          </a:p>
          <a:p>
            <a:r>
              <a:rPr lang="fr-FR" sz="1900" dirty="0" smtClean="0"/>
              <a:t>5 - </a:t>
            </a:r>
            <a:r>
              <a:rPr lang="fr-FR" sz="1900" dirty="0"/>
              <a:t>Apprendre à traiter les questionnaires de lecture et à montrer ce que l’on a </a:t>
            </a:r>
            <a:r>
              <a:rPr lang="fr-FR" sz="1900" dirty="0" smtClean="0"/>
              <a:t>compris    </a:t>
            </a:r>
            <a:r>
              <a:rPr lang="fr-FR" sz="1900" b="1" dirty="0" smtClean="0">
                <a:sym typeface="Symbol"/>
              </a:rPr>
              <a:t> </a:t>
            </a:r>
            <a:r>
              <a:rPr lang="fr-FR" sz="1500" dirty="0" smtClean="0">
                <a:solidFill>
                  <a:schemeClr val="bg2">
                    <a:lumMod val="50000"/>
                  </a:schemeClr>
                </a:solidFill>
                <a:sym typeface="Symbol"/>
              </a:rPr>
              <a:t>(</a:t>
            </a:r>
            <a:r>
              <a:rPr lang="fr-FR" sz="1500" dirty="0" smtClean="0">
                <a:solidFill>
                  <a:schemeClr val="bg2">
                    <a:lumMod val="50000"/>
                  </a:schemeClr>
                </a:solidFill>
              </a:rPr>
              <a:t>« </a:t>
            </a:r>
            <a:r>
              <a:rPr lang="fr-FR" sz="1500" i="1" dirty="0" err="1" smtClean="0">
                <a:solidFill>
                  <a:schemeClr val="bg2">
                    <a:lumMod val="50000"/>
                  </a:schemeClr>
                </a:solidFill>
              </a:rPr>
              <a:t>Nesreddine</a:t>
            </a:r>
            <a:r>
              <a:rPr lang="fr-FR" sz="1500" i="1" dirty="0" smtClean="0">
                <a:solidFill>
                  <a:schemeClr val="bg2">
                    <a:lumMod val="50000"/>
                  </a:schemeClr>
                </a:solidFill>
              </a:rPr>
              <a:t> </a:t>
            </a:r>
            <a:r>
              <a:rPr lang="fr-FR" sz="1500" i="1" dirty="0">
                <a:solidFill>
                  <a:schemeClr val="bg2">
                    <a:lumMod val="50000"/>
                  </a:schemeClr>
                </a:solidFill>
              </a:rPr>
              <a:t>et son </a:t>
            </a:r>
            <a:r>
              <a:rPr lang="fr-FR" sz="1500" i="1" dirty="0" smtClean="0">
                <a:solidFill>
                  <a:schemeClr val="bg2">
                    <a:lumMod val="50000"/>
                  </a:schemeClr>
                </a:solidFill>
              </a:rPr>
              <a:t>âne »)</a:t>
            </a:r>
          </a:p>
          <a:p>
            <a:pPr marL="109728" indent="0">
              <a:buNone/>
            </a:pPr>
            <a:endParaRPr lang="fr-FR" sz="1600" dirty="0" smtClean="0"/>
          </a:p>
          <a:p>
            <a:r>
              <a:rPr lang="fr-FR" sz="1900" dirty="0" smtClean="0"/>
              <a:t>6 - Faire le point sur les apprentissages réalisés en se confrontant à une évaluation nationale</a:t>
            </a:r>
            <a:r>
              <a:rPr lang="fr-FR" sz="1400" b="1" dirty="0" smtClean="0">
                <a:sym typeface="Symbol"/>
              </a:rPr>
              <a:t>	</a:t>
            </a:r>
            <a:r>
              <a:rPr lang="fr-FR" sz="1500" dirty="0" smtClean="0">
                <a:solidFill>
                  <a:schemeClr val="bg2">
                    <a:lumMod val="50000"/>
                  </a:schemeClr>
                </a:solidFill>
                <a:sym typeface="Symbol"/>
              </a:rPr>
              <a:t>(</a:t>
            </a:r>
            <a:r>
              <a:rPr lang="fr-FR" sz="1500" dirty="0" smtClean="0">
                <a:solidFill>
                  <a:schemeClr val="bg2">
                    <a:lumMod val="50000"/>
                  </a:schemeClr>
                </a:solidFill>
              </a:rPr>
              <a:t>« </a:t>
            </a:r>
            <a:r>
              <a:rPr lang="fr-FR" sz="1500" i="1" dirty="0" smtClean="0">
                <a:solidFill>
                  <a:schemeClr val="bg2">
                    <a:lumMod val="50000"/>
                  </a:schemeClr>
                </a:solidFill>
              </a:rPr>
              <a:t>Evaluation »)</a:t>
            </a:r>
            <a:endParaRPr lang="fr-FR" sz="1500" dirty="0" smtClean="0">
              <a:solidFill>
                <a:schemeClr val="bg2">
                  <a:lumMod val="50000"/>
                </a:schemeClr>
              </a:solidFill>
            </a:endParaRPr>
          </a:p>
        </p:txBody>
      </p:sp>
      <p:sp>
        <p:nvSpPr>
          <p:cNvPr id="7" name="ZoneTexte 6"/>
          <p:cNvSpPr txBox="1"/>
          <p:nvPr/>
        </p:nvSpPr>
        <p:spPr>
          <a:xfrm>
            <a:off x="755576" y="188640"/>
            <a:ext cx="7848872" cy="461665"/>
          </a:xfrm>
          <a:prstGeom prst="rect">
            <a:avLst/>
          </a:prstGeom>
          <a:noFill/>
        </p:spPr>
        <p:txBody>
          <a:bodyPr wrap="square" rtlCol="0">
            <a:spAutoFit/>
          </a:bodyPr>
          <a:lstStyle/>
          <a:p>
            <a:pPr algn="ctr"/>
            <a:r>
              <a:rPr lang="fr-FR" sz="2400" i="1" dirty="0" smtClean="0">
                <a:solidFill>
                  <a:srgbClr val="00B0F0"/>
                </a:solidFill>
              </a:rPr>
              <a:t>Les séquences</a:t>
            </a:r>
            <a:endParaRPr lang="fr-FR" sz="2400" dirty="0"/>
          </a:p>
        </p:txBody>
      </p:sp>
      <p:sp>
        <p:nvSpPr>
          <p:cNvPr id="4" name="Espace réservé du pied de page 3"/>
          <p:cNvSpPr>
            <a:spLocks noGrp="1"/>
          </p:cNvSpPr>
          <p:nvPr>
            <p:ph type="ftr" sz="quarter" idx="11"/>
          </p:nvPr>
        </p:nvSpPr>
        <p:spPr>
          <a:xfrm>
            <a:off x="4380072" y="6453336"/>
            <a:ext cx="4512408" cy="319733"/>
          </a:xfrm>
        </p:spPr>
        <p:txBody>
          <a:bodyPr/>
          <a:lstStyle/>
          <a:p>
            <a:r>
              <a:rPr kumimoji="0" lang="fr-FR" smtClean="0"/>
              <a:t>Equipe de circonscription de Meaux Villenoy 77</a:t>
            </a:r>
            <a:endParaRPr kumimoji="0" lang="en-US"/>
          </a:p>
        </p:txBody>
      </p:sp>
    </p:spTree>
    <p:extLst>
      <p:ext uri="{BB962C8B-B14F-4D97-AF65-F5344CB8AC3E}">
        <p14:creationId xmlns="" xmlns:p14="http://schemas.microsoft.com/office/powerpoint/2010/main" val="12896342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normAutofit fontScale="90000"/>
          </a:bodyPr>
          <a:lstStyle/>
          <a:p>
            <a:pPr algn="ctr"/>
            <a:r>
              <a:rPr lang="fr-FR" dirty="0" smtClean="0"/>
              <a:t>La progression</a:t>
            </a:r>
            <a:br>
              <a:rPr lang="fr-FR" dirty="0" smtClean="0"/>
            </a:br>
            <a:r>
              <a:rPr lang="fr-FR" sz="4400" i="1" dirty="0" smtClean="0">
                <a:solidFill>
                  <a:srgbClr val="00B0F0"/>
                </a:solidFill>
              </a:rPr>
              <a:t> </a:t>
            </a:r>
            <a:r>
              <a:rPr lang="fr-FR" sz="4400" i="1" dirty="0" err="1" smtClean="0">
                <a:solidFill>
                  <a:srgbClr val="00B0F0"/>
                </a:solidFill>
              </a:rPr>
              <a:t>Lector-Lectrix</a:t>
            </a:r>
            <a:endParaRPr lang="fr-FR" dirty="0"/>
          </a:p>
        </p:txBody>
      </p:sp>
      <p:sp>
        <p:nvSpPr>
          <p:cNvPr id="5" name="Rectangle 4"/>
          <p:cNvSpPr/>
          <p:nvPr/>
        </p:nvSpPr>
        <p:spPr>
          <a:xfrm>
            <a:off x="611560" y="1720840"/>
            <a:ext cx="8280920" cy="3323987"/>
          </a:xfrm>
          <a:prstGeom prst="rect">
            <a:avLst/>
          </a:prstGeom>
        </p:spPr>
        <p:txBody>
          <a:bodyPr wrap="square">
            <a:spAutoFit/>
          </a:bodyPr>
          <a:lstStyle/>
          <a:p>
            <a:pPr indent="360363">
              <a:lnSpc>
                <a:spcPct val="150000"/>
              </a:lnSpc>
              <a:buFont typeface="Wingdings" pitchFamily="2" charset="2"/>
              <a:buChar char="§"/>
            </a:pPr>
            <a:r>
              <a:rPr lang="fr-FR" sz="2000" dirty="0" smtClean="0"/>
              <a:t>Apprendre à construire une représentation mentale</a:t>
            </a:r>
          </a:p>
          <a:p>
            <a:pPr indent="360363">
              <a:lnSpc>
                <a:spcPct val="150000"/>
              </a:lnSpc>
              <a:buFont typeface="Wingdings" pitchFamily="2" charset="2"/>
              <a:buChar char="§"/>
            </a:pPr>
            <a:r>
              <a:rPr lang="fr-FR" sz="2000" dirty="0" smtClean="0"/>
              <a:t>Lire, c’est traduire</a:t>
            </a:r>
          </a:p>
          <a:p>
            <a:pPr indent="360363">
              <a:lnSpc>
                <a:spcPct val="150000"/>
              </a:lnSpc>
              <a:buFont typeface="Wingdings" pitchFamily="2" charset="2"/>
              <a:buChar char="§"/>
            </a:pPr>
            <a:r>
              <a:rPr lang="fr-FR" sz="2000" dirty="0" smtClean="0"/>
              <a:t>Accroître sa flexibilité</a:t>
            </a:r>
          </a:p>
          <a:p>
            <a:pPr indent="360363">
              <a:lnSpc>
                <a:spcPct val="150000"/>
              </a:lnSpc>
              <a:buFont typeface="Wingdings" pitchFamily="2" charset="2"/>
              <a:buChar char="§"/>
            </a:pPr>
            <a:r>
              <a:rPr lang="fr-FR" sz="2000" dirty="0" smtClean="0"/>
              <a:t>Répondre à des questions : choisir ses stratégies</a:t>
            </a:r>
          </a:p>
          <a:p>
            <a:pPr indent="360363">
              <a:lnSpc>
                <a:spcPct val="150000"/>
              </a:lnSpc>
              <a:buFont typeface="Wingdings" pitchFamily="2" charset="2"/>
              <a:buChar char="§"/>
            </a:pPr>
            <a:r>
              <a:rPr lang="fr-FR" sz="2000" dirty="0" smtClean="0"/>
              <a:t>Répondre à des questions : justifier ses réponses</a:t>
            </a:r>
          </a:p>
          <a:p>
            <a:pPr indent="360363">
              <a:lnSpc>
                <a:spcPct val="150000"/>
              </a:lnSpc>
              <a:buFont typeface="Wingdings" pitchFamily="2" charset="2"/>
              <a:buChar char="§"/>
            </a:pPr>
            <a:r>
              <a:rPr lang="fr-FR" sz="2000" dirty="0" smtClean="0"/>
              <a:t>Lire entre les lignes : causes et conséquences</a:t>
            </a:r>
          </a:p>
          <a:p>
            <a:pPr indent="360363">
              <a:lnSpc>
                <a:spcPct val="150000"/>
              </a:lnSpc>
              <a:buFont typeface="Wingdings" pitchFamily="2" charset="2"/>
              <a:buChar char="§"/>
            </a:pPr>
            <a:r>
              <a:rPr lang="fr-FR" sz="2000" dirty="0" smtClean="0"/>
              <a:t>Lire entre les lignes : narrateur, personnages et dialogues</a:t>
            </a:r>
            <a:endParaRPr lang="fr-FR" sz="2000" dirty="0"/>
          </a:p>
        </p:txBody>
      </p:sp>
      <p:sp>
        <p:nvSpPr>
          <p:cNvPr id="6" name="Espace réservé du pied de page 5"/>
          <p:cNvSpPr>
            <a:spLocks noGrp="1"/>
          </p:cNvSpPr>
          <p:nvPr>
            <p:ph type="ftr" sz="quarter" idx="11"/>
          </p:nvPr>
        </p:nvSpPr>
        <p:spPr>
          <a:xfrm>
            <a:off x="4380072" y="6309320"/>
            <a:ext cx="4296384" cy="463749"/>
          </a:xfrm>
        </p:spPr>
        <p:txBody>
          <a:bodyPr/>
          <a:lstStyle/>
          <a:p>
            <a:r>
              <a:rPr kumimoji="0" lang="fr-FR" dirty="0" smtClean="0"/>
              <a:t>Equipe de circonscription de Meaux Villenoy 77</a:t>
            </a:r>
            <a:endParaRPr kumimoji="0"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67544" y="1628800"/>
            <a:ext cx="8229600" cy="4525963"/>
          </a:xfrm>
        </p:spPr>
        <p:txBody>
          <a:bodyPr/>
          <a:lstStyle/>
          <a:p>
            <a:pPr marL="109728" indent="0">
              <a:buNone/>
            </a:pPr>
            <a:endParaRPr lang="fr-FR" dirty="0" smtClean="0"/>
          </a:p>
          <a:p>
            <a:pPr marL="109728" indent="0">
              <a:buNone/>
            </a:pPr>
            <a:r>
              <a:rPr lang="fr-FR" dirty="0" smtClean="0"/>
              <a:t>Un </a:t>
            </a:r>
            <a:r>
              <a:rPr lang="fr-FR" dirty="0"/>
              <a:t>soir, Max enfila son costume de loup.</a:t>
            </a:r>
          </a:p>
          <a:p>
            <a:pPr marL="109728" indent="0">
              <a:buNone/>
            </a:pPr>
            <a:r>
              <a:rPr lang="fr-FR" dirty="0"/>
              <a:t>Il fit une bêtise, et puis une autre… et puis une autre…</a:t>
            </a:r>
          </a:p>
          <a:p>
            <a:pPr marL="109728" indent="0">
              <a:buNone/>
            </a:pPr>
            <a:r>
              <a:rPr lang="fr-FR" dirty="0"/>
              <a:t>« Monstre », lui dit sa mère.</a:t>
            </a:r>
          </a:p>
          <a:p>
            <a:pPr marL="109728" indent="0">
              <a:buNone/>
            </a:pPr>
            <a:r>
              <a:rPr lang="fr-FR" dirty="0"/>
              <a:t>« Je vais te manger », répondit Max et il se retrouva au </a:t>
            </a:r>
            <a:r>
              <a:rPr lang="fr-FR" dirty="0" smtClean="0"/>
              <a:t>lit sans </a:t>
            </a:r>
            <a:r>
              <a:rPr lang="fr-FR" dirty="0"/>
              <a:t>rien avoir mangé du tout.</a:t>
            </a:r>
          </a:p>
        </p:txBody>
      </p:sp>
      <p:sp>
        <p:nvSpPr>
          <p:cNvPr id="4" name="Titre 3"/>
          <p:cNvSpPr>
            <a:spLocks noGrp="1"/>
          </p:cNvSpPr>
          <p:nvPr>
            <p:ph type="title"/>
          </p:nvPr>
        </p:nvSpPr>
        <p:spPr>
          <a:xfrm>
            <a:off x="457200" y="274638"/>
            <a:ext cx="8363272" cy="1143000"/>
          </a:xfrm>
        </p:spPr>
        <p:txBody>
          <a:bodyPr>
            <a:noAutofit/>
          </a:bodyPr>
          <a:lstStyle/>
          <a:p>
            <a:r>
              <a:rPr lang="fr-FR" sz="1600" u="sng" dirty="0" smtClean="0"/>
              <a:t>Séance 1</a:t>
            </a:r>
            <a:r>
              <a:rPr lang="fr-FR" sz="1600" dirty="0" smtClean="0"/>
              <a:t> – </a:t>
            </a:r>
            <a:r>
              <a:rPr lang="fr-FR" sz="1600" b="0" dirty="0"/>
              <a:t>Comprendre les </a:t>
            </a:r>
            <a:r>
              <a:rPr lang="fr-FR" sz="1600" b="0" dirty="0" smtClean="0"/>
              <a:t>pensées </a:t>
            </a:r>
            <a:r>
              <a:rPr lang="fr-FR" sz="1600" b="0" dirty="0"/>
              <a:t>des personnages pour lire entre les lignes (1</a:t>
            </a:r>
            <a:r>
              <a:rPr lang="fr-FR" sz="1600" b="0" dirty="0" smtClean="0"/>
              <a:t>)</a:t>
            </a:r>
            <a:br>
              <a:rPr lang="fr-FR" sz="1600" b="0" dirty="0" smtClean="0"/>
            </a:br>
            <a:r>
              <a:rPr lang="fr-FR" sz="1600" u="sng" dirty="0" smtClean="0"/>
              <a:t/>
            </a:r>
            <a:br>
              <a:rPr lang="fr-FR" sz="1600" u="sng" dirty="0" smtClean="0"/>
            </a:br>
            <a:r>
              <a:rPr lang="fr-FR" sz="1600" u="sng" dirty="0" smtClean="0"/>
              <a:t>Texte 1</a:t>
            </a:r>
            <a:r>
              <a:rPr lang="fr-FR" sz="1600" dirty="0" smtClean="0"/>
              <a:t>- Extrait de « </a:t>
            </a:r>
            <a:r>
              <a:rPr lang="fr-FR" sz="1600" i="1" dirty="0" smtClean="0"/>
              <a:t>Max et les </a:t>
            </a:r>
            <a:r>
              <a:rPr lang="fr-FR" sz="1600" i="1" dirty="0" err="1" smtClean="0"/>
              <a:t>maximonstres</a:t>
            </a:r>
            <a:r>
              <a:rPr lang="fr-FR" sz="1600" dirty="0" smtClean="0"/>
              <a:t> » (Maurice </a:t>
            </a:r>
            <a:r>
              <a:rPr lang="fr-FR" sz="1600" dirty="0" err="1" smtClean="0"/>
              <a:t>Sendak</a:t>
            </a:r>
            <a:r>
              <a:rPr lang="fr-FR" sz="1600" dirty="0" smtClean="0"/>
              <a:t>)</a:t>
            </a:r>
            <a:endParaRPr lang="fr-FR" sz="1600" dirty="0"/>
          </a:p>
        </p:txBody>
      </p:sp>
      <p:sp>
        <p:nvSpPr>
          <p:cNvPr id="5" name="Espace réservé du pied de page 4"/>
          <p:cNvSpPr>
            <a:spLocks noGrp="1"/>
          </p:cNvSpPr>
          <p:nvPr>
            <p:ph type="ftr" sz="quarter" idx="11"/>
          </p:nvPr>
        </p:nvSpPr>
        <p:spPr>
          <a:xfrm>
            <a:off x="4380072" y="6381328"/>
            <a:ext cx="4368392" cy="391741"/>
          </a:xfrm>
        </p:spPr>
        <p:txBody>
          <a:bodyPr/>
          <a:lstStyle/>
          <a:p>
            <a:r>
              <a:rPr kumimoji="0" lang="fr-FR" dirty="0" smtClean="0"/>
              <a:t>Equipe de circonscription de Meaux Villenoy 77</a:t>
            </a:r>
            <a:endParaRPr kumimoji="0" lang="en-US" dirty="0"/>
          </a:p>
        </p:txBody>
      </p:sp>
    </p:spTree>
    <p:extLst>
      <p:ext uri="{BB962C8B-B14F-4D97-AF65-F5344CB8AC3E}">
        <p14:creationId xmlns="" xmlns:p14="http://schemas.microsoft.com/office/powerpoint/2010/main" val="64597720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67544" y="1916832"/>
            <a:ext cx="8229600" cy="4525963"/>
          </a:xfrm>
        </p:spPr>
        <p:txBody>
          <a:bodyPr>
            <a:normAutofit fontScale="77500" lnSpcReduction="20000"/>
          </a:bodyPr>
          <a:lstStyle/>
          <a:p>
            <a:pPr marL="109728" indent="0" algn="just">
              <a:buNone/>
            </a:pPr>
            <a:r>
              <a:rPr lang="fr-FR" dirty="0"/>
              <a:t>C’est mardi matin. Ludovic est à table, il ne peut pas avaler</a:t>
            </a:r>
          </a:p>
          <a:p>
            <a:pPr marL="109728" indent="0" algn="just">
              <a:buNone/>
            </a:pPr>
            <a:r>
              <a:rPr lang="fr-FR" dirty="0"/>
              <a:t>son chocolat.</a:t>
            </a:r>
          </a:p>
          <a:p>
            <a:pPr marL="109728" indent="0" algn="just">
              <a:buNone/>
            </a:pPr>
            <a:r>
              <a:rPr lang="fr-FR" dirty="0"/>
              <a:t>Il se plaint :</a:t>
            </a:r>
          </a:p>
          <a:p>
            <a:pPr marL="109728" indent="0" algn="just">
              <a:buNone/>
            </a:pPr>
            <a:r>
              <a:rPr lang="fr-FR" dirty="0"/>
              <a:t>— J’ai mal au ventre !</a:t>
            </a:r>
          </a:p>
          <a:p>
            <a:pPr marL="109728" indent="0" algn="just">
              <a:buNone/>
            </a:pPr>
            <a:r>
              <a:rPr lang="fr-FR" dirty="0"/>
              <a:t>— Tu as mangé trop de tarte aux prunes, dit sa maman.</a:t>
            </a:r>
          </a:p>
          <a:p>
            <a:pPr marL="109728" indent="0" algn="just">
              <a:buNone/>
            </a:pPr>
            <a:r>
              <a:rPr lang="fr-FR" dirty="0"/>
              <a:t>— Tu n’es pas malade, ajoute son papa. Il faut te préparer</a:t>
            </a:r>
          </a:p>
          <a:p>
            <a:pPr marL="109728" indent="0" algn="just">
              <a:buNone/>
            </a:pPr>
            <a:r>
              <a:rPr lang="fr-FR" dirty="0"/>
              <a:t>pour aller à l’école. Julie et Arthur t’attendent. N’oublie pas</a:t>
            </a:r>
          </a:p>
          <a:p>
            <a:pPr marL="109728" indent="0" algn="just">
              <a:buNone/>
            </a:pPr>
            <a:r>
              <a:rPr lang="fr-FR" dirty="0"/>
              <a:t>ton livre de lecture !</a:t>
            </a:r>
          </a:p>
          <a:p>
            <a:pPr marL="109728" indent="0" algn="just">
              <a:buNone/>
            </a:pPr>
            <a:r>
              <a:rPr lang="fr-FR" dirty="0"/>
              <a:t>Ce n’est pas la tarte aux prunes qui donne mal au ventre</a:t>
            </a:r>
          </a:p>
          <a:p>
            <a:pPr marL="109728" indent="0" algn="just">
              <a:buNone/>
            </a:pPr>
            <a:r>
              <a:rPr lang="fr-FR" dirty="0"/>
              <a:t>à Ludovic.</a:t>
            </a:r>
          </a:p>
          <a:p>
            <a:pPr marL="109728" indent="0" algn="just">
              <a:buNone/>
            </a:pPr>
            <a:r>
              <a:rPr lang="fr-FR" dirty="0"/>
              <a:t>Non ! C’est l’école !</a:t>
            </a:r>
          </a:p>
          <a:p>
            <a:pPr marL="109728" indent="0" algn="just">
              <a:buNone/>
            </a:pPr>
            <a:r>
              <a:rPr lang="fr-FR" dirty="0"/>
              <a:t>Le mardi, madame Tulipe, la maîtresse, fait relire au tableau</a:t>
            </a:r>
          </a:p>
          <a:p>
            <a:pPr marL="109728" indent="0" algn="just">
              <a:buNone/>
            </a:pPr>
            <a:r>
              <a:rPr lang="fr-FR" dirty="0"/>
              <a:t>toute la leçon de lecture.</a:t>
            </a:r>
          </a:p>
        </p:txBody>
      </p:sp>
      <p:sp>
        <p:nvSpPr>
          <p:cNvPr id="7" name="Titre 3"/>
          <p:cNvSpPr>
            <a:spLocks noGrp="1"/>
          </p:cNvSpPr>
          <p:nvPr>
            <p:ph type="title"/>
          </p:nvPr>
        </p:nvSpPr>
        <p:spPr>
          <a:xfrm>
            <a:off x="251520" y="274638"/>
            <a:ext cx="8568952" cy="1143000"/>
          </a:xfrm>
        </p:spPr>
        <p:txBody>
          <a:bodyPr>
            <a:noAutofit/>
          </a:bodyPr>
          <a:lstStyle/>
          <a:p>
            <a:r>
              <a:rPr lang="fr-FR" sz="1600" u="sng" dirty="0" smtClean="0"/>
              <a:t>Séance 1</a:t>
            </a:r>
            <a:r>
              <a:rPr lang="fr-FR" sz="1600" dirty="0" smtClean="0"/>
              <a:t> – </a:t>
            </a:r>
            <a:r>
              <a:rPr lang="fr-FR" sz="1600" b="0" dirty="0"/>
              <a:t>Comprendre les </a:t>
            </a:r>
            <a:r>
              <a:rPr lang="fr-FR" sz="1600" b="0" dirty="0" smtClean="0"/>
              <a:t>pensées </a:t>
            </a:r>
            <a:r>
              <a:rPr lang="fr-FR" sz="1600" b="0" dirty="0"/>
              <a:t>des personnages pour lire entre les lignes (1</a:t>
            </a:r>
            <a:r>
              <a:rPr lang="fr-FR" sz="1600" b="0" dirty="0" smtClean="0"/>
              <a:t>)</a:t>
            </a:r>
            <a:br>
              <a:rPr lang="fr-FR" sz="1600" b="0" dirty="0" smtClean="0"/>
            </a:br>
            <a:r>
              <a:rPr lang="fr-FR" sz="1600" u="sng" dirty="0" smtClean="0"/>
              <a:t/>
            </a:r>
            <a:br>
              <a:rPr lang="fr-FR" sz="1600" u="sng" dirty="0" smtClean="0"/>
            </a:br>
            <a:r>
              <a:rPr lang="fr-FR" sz="1600" u="sng" dirty="0" smtClean="0"/>
              <a:t>Texte 2</a:t>
            </a:r>
            <a:r>
              <a:rPr lang="fr-FR" sz="1600" dirty="0" smtClean="0"/>
              <a:t>- Extrait de « </a:t>
            </a:r>
            <a:r>
              <a:rPr lang="fr-FR" sz="1600" b="0" i="1" dirty="0"/>
              <a:t>Ludovic ne veut pas aller à </a:t>
            </a:r>
            <a:r>
              <a:rPr lang="fr-FR" sz="1600" b="0" i="1" dirty="0" smtClean="0"/>
              <a:t>‘l’école</a:t>
            </a:r>
            <a:r>
              <a:rPr lang="fr-FR" sz="1600" b="0" dirty="0"/>
              <a:t>, </a:t>
            </a:r>
            <a:r>
              <a:rPr lang="fr-FR" sz="1600" b="0" dirty="0" smtClean="0"/>
              <a:t>«</a:t>
            </a:r>
            <a:r>
              <a:rPr lang="fr-FR" sz="1600" b="0" dirty="0" err="1" smtClean="0"/>
              <a:t>Crocolivre</a:t>
            </a:r>
            <a:r>
              <a:rPr lang="fr-FR" sz="1600" b="0" dirty="0" smtClean="0"/>
              <a:t>», (J</a:t>
            </a:r>
            <a:r>
              <a:rPr lang="fr-FR" sz="1600" b="0" dirty="0"/>
              <a:t>.-É. Gombert et </a:t>
            </a:r>
            <a:r>
              <a:rPr lang="fr-FR" sz="1600" b="0" dirty="0" err="1" smtClean="0"/>
              <a:t>coll</a:t>
            </a:r>
            <a:r>
              <a:rPr lang="fr-FR" sz="1600" b="0" dirty="0" smtClean="0"/>
              <a:t>)</a:t>
            </a:r>
            <a:endParaRPr lang="fr-FR" sz="1600" dirty="0"/>
          </a:p>
        </p:txBody>
      </p:sp>
      <p:sp>
        <p:nvSpPr>
          <p:cNvPr id="4" name="Espace réservé du pied de page 3"/>
          <p:cNvSpPr>
            <a:spLocks noGrp="1"/>
          </p:cNvSpPr>
          <p:nvPr>
            <p:ph type="ftr" sz="quarter" idx="11"/>
          </p:nvPr>
        </p:nvSpPr>
        <p:spPr>
          <a:xfrm>
            <a:off x="4380072" y="6381328"/>
            <a:ext cx="4512408" cy="391741"/>
          </a:xfrm>
        </p:spPr>
        <p:txBody>
          <a:bodyPr/>
          <a:lstStyle/>
          <a:p>
            <a:r>
              <a:rPr kumimoji="0" lang="fr-FR" dirty="0" smtClean="0"/>
              <a:t>Equipe de circonscription de Meaux Villenoy 77</a:t>
            </a:r>
            <a:endParaRPr kumimoji="0" lang="en-US" dirty="0"/>
          </a:p>
        </p:txBody>
      </p:sp>
    </p:spTree>
    <p:extLst>
      <p:ext uri="{BB962C8B-B14F-4D97-AF65-F5344CB8AC3E}">
        <p14:creationId xmlns="" xmlns:p14="http://schemas.microsoft.com/office/powerpoint/2010/main" val="36765897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547664" y="1518740"/>
            <a:ext cx="6220703" cy="456606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
        <p:nvSpPr>
          <p:cNvPr id="9" name="Titre 3"/>
          <p:cNvSpPr>
            <a:spLocks noGrp="1"/>
          </p:cNvSpPr>
          <p:nvPr>
            <p:ph type="title"/>
          </p:nvPr>
        </p:nvSpPr>
        <p:spPr>
          <a:xfrm>
            <a:off x="251520" y="274638"/>
            <a:ext cx="8568952" cy="1143000"/>
          </a:xfrm>
        </p:spPr>
        <p:txBody>
          <a:bodyPr>
            <a:noAutofit/>
          </a:bodyPr>
          <a:lstStyle/>
          <a:p>
            <a:r>
              <a:rPr lang="fr-FR" sz="1600" u="sng" dirty="0" smtClean="0"/>
              <a:t>Séance 1</a:t>
            </a:r>
            <a:r>
              <a:rPr lang="fr-FR" sz="1600" dirty="0" smtClean="0"/>
              <a:t> – </a:t>
            </a:r>
            <a:r>
              <a:rPr lang="fr-FR" sz="1600" b="0" dirty="0"/>
              <a:t>Comprendre les </a:t>
            </a:r>
            <a:r>
              <a:rPr lang="fr-FR" sz="1600" b="0" dirty="0" smtClean="0"/>
              <a:t>pensées </a:t>
            </a:r>
            <a:r>
              <a:rPr lang="fr-FR" sz="1600" b="0" dirty="0"/>
              <a:t>des personnages pour lire entre les lignes (1</a:t>
            </a:r>
            <a:r>
              <a:rPr lang="fr-FR" sz="1600" b="0" dirty="0" smtClean="0"/>
              <a:t>)</a:t>
            </a:r>
            <a:br>
              <a:rPr lang="fr-FR" sz="1600" b="0" dirty="0" smtClean="0"/>
            </a:br>
            <a:r>
              <a:rPr lang="fr-FR" sz="1600" u="sng" dirty="0" smtClean="0"/>
              <a:t/>
            </a:r>
            <a:br>
              <a:rPr lang="fr-FR" sz="1600" u="sng" dirty="0" smtClean="0"/>
            </a:br>
            <a:r>
              <a:rPr lang="fr-FR" sz="1600" u="sng" dirty="0" smtClean="0"/>
              <a:t>Exercice </a:t>
            </a:r>
            <a:r>
              <a:rPr lang="fr-FR" sz="1600" dirty="0" smtClean="0"/>
              <a:t>– Illustration à compléter</a:t>
            </a:r>
            <a:endParaRPr lang="fr-FR" sz="1600" dirty="0"/>
          </a:p>
        </p:txBody>
      </p:sp>
      <p:sp>
        <p:nvSpPr>
          <p:cNvPr id="4" name="Espace réservé du pied de page 3"/>
          <p:cNvSpPr>
            <a:spLocks noGrp="1"/>
          </p:cNvSpPr>
          <p:nvPr>
            <p:ph type="ftr" sz="quarter" idx="11"/>
          </p:nvPr>
        </p:nvSpPr>
        <p:spPr>
          <a:xfrm>
            <a:off x="4380072" y="6237312"/>
            <a:ext cx="4584416" cy="535757"/>
          </a:xfrm>
        </p:spPr>
        <p:txBody>
          <a:bodyPr/>
          <a:lstStyle/>
          <a:p>
            <a:r>
              <a:rPr kumimoji="0" lang="fr-FR" dirty="0" smtClean="0"/>
              <a:t>Equipe de circonscription de Meaux Villenoy 77</a:t>
            </a:r>
            <a:endParaRPr kumimoji="0" lang="en-US" dirty="0"/>
          </a:p>
        </p:txBody>
      </p:sp>
    </p:spTree>
    <p:extLst>
      <p:ext uri="{BB962C8B-B14F-4D97-AF65-F5344CB8AC3E}">
        <p14:creationId xmlns="" xmlns:p14="http://schemas.microsoft.com/office/powerpoint/2010/main" val="177292033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dirty="0" smtClean="0"/>
              <a:t>On vous a présenté une première séance de travail…</a:t>
            </a:r>
          </a:p>
          <a:p>
            <a:endParaRPr lang="fr-FR" dirty="0" smtClean="0"/>
          </a:p>
          <a:p>
            <a:r>
              <a:rPr lang="fr-FR" dirty="0" smtClean="0"/>
              <a:t>Pourriez vous préparer la séance suivante en veillant à :</a:t>
            </a:r>
          </a:p>
          <a:p>
            <a:pPr lvl="2"/>
            <a:r>
              <a:rPr lang="fr-FR" sz="2800" dirty="0" smtClean="0"/>
              <a:t>Identifier les difficultés des élèves</a:t>
            </a:r>
          </a:p>
          <a:p>
            <a:pPr lvl="2"/>
            <a:r>
              <a:rPr lang="fr-FR" sz="2800" dirty="0" smtClean="0"/>
              <a:t>Proposer les aménagements à effectuer, nécessaires</a:t>
            </a:r>
            <a:endParaRPr lang="fr-FR" sz="2800" dirty="0"/>
          </a:p>
          <a:p>
            <a:pPr lvl="2" algn="ctr">
              <a:buNone/>
            </a:pPr>
            <a:r>
              <a:rPr lang="fr-FR" sz="3200" b="1" dirty="0" smtClean="0"/>
              <a:t>?</a:t>
            </a:r>
          </a:p>
        </p:txBody>
      </p:sp>
      <p:sp>
        <p:nvSpPr>
          <p:cNvPr id="3" name="Titre 2"/>
          <p:cNvSpPr>
            <a:spLocks noGrp="1"/>
          </p:cNvSpPr>
          <p:nvPr>
            <p:ph type="title"/>
          </p:nvPr>
        </p:nvSpPr>
        <p:spPr/>
        <p:txBody>
          <a:bodyPr/>
          <a:lstStyle/>
          <a:p>
            <a:pPr algn="ctr"/>
            <a:r>
              <a:rPr lang="fr-FR" dirty="0" smtClean="0"/>
              <a:t>Travaux pratiques </a:t>
            </a:r>
            <a:endParaRPr lang="fr-FR" dirty="0"/>
          </a:p>
        </p:txBody>
      </p:sp>
      <p:sp>
        <p:nvSpPr>
          <p:cNvPr id="4" name="Espace réservé du pied de page 3"/>
          <p:cNvSpPr>
            <a:spLocks noGrp="1"/>
          </p:cNvSpPr>
          <p:nvPr>
            <p:ph type="ftr" sz="quarter" idx="11"/>
          </p:nvPr>
        </p:nvSpPr>
        <p:spPr>
          <a:xfrm>
            <a:off x="4380072" y="6381328"/>
            <a:ext cx="4512408" cy="391741"/>
          </a:xfrm>
        </p:spPr>
        <p:txBody>
          <a:bodyPr/>
          <a:lstStyle/>
          <a:p>
            <a:r>
              <a:rPr kumimoji="0" lang="fr-FR" smtClean="0"/>
              <a:t>Equipe de circonscription de Meaux Villenoy 77</a:t>
            </a:r>
            <a:endParaRPr kumimoji="0"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pPr algn="ctr"/>
            <a:r>
              <a:rPr lang="fr-FR" dirty="0" smtClean="0"/>
              <a:t>Mise </a:t>
            </a:r>
            <a:r>
              <a:rPr lang="fr-FR" smtClean="0"/>
              <a:t>en commun/ Synthèse</a:t>
            </a:r>
            <a:endParaRPr lang="fr-FR" dirty="0"/>
          </a:p>
        </p:txBody>
      </p:sp>
      <p:sp>
        <p:nvSpPr>
          <p:cNvPr id="5" name="Espace réservé du pied de page 4"/>
          <p:cNvSpPr>
            <a:spLocks noGrp="1"/>
          </p:cNvSpPr>
          <p:nvPr>
            <p:ph type="ftr" sz="quarter" idx="11"/>
          </p:nvPr>
        </p:nvSpPr>
        <p:spPr>
          <a:xfrm>
            <a:off x="4380072" y="6381328"/>
            <a:ext cx="4440400" cy="391741"/>
          </a:xfrm>
        </p:spPr>
        <p:txBody>
          <a:bodyPr/>
          <a:lstStyle/>
          <a:p>
            <a:r>
              <a:rPr kumimoji="0" lang="fr-FR" dirty="0" smtClean="0"/>
              <a:t>Equipe de circonscription de Meaux Villenoy 77</a:t>
            </a:r>
            <a:endParaRPr kumimoji="0" lang="en-US" dirty="0"/>
          </a:p>
        </p:txBody>
      </p:sp>
      <p:sp>
        <p:nvSpPr>
          <p:cNvPr id="7" name="Espace réservé du contenu 6"/>
          <p:cNvSpPr>
            <a:spLocks noGrp="1"/>
          </p:cNvSpPr>
          <p:nvPr>
            <p:ph idx="1"/>
          </p:nvPr>
        </p:nvSpPr>
        <p:spPr>
          <a:xfrm>
            <a:off x="457200" y="1124744"/>
            <a:ext cx="8229600" cy="4882547"/>
          </a:xfrm>
        </p:spPr>
        <p:style>
          <a:lnRef idx="1">
            <a:schemeClr val="accent1"/>
          </a:lnRef>
          <a:fillRef idx="2">
            <a:schemeClr val="accent1"/>
          </a:fillRef>
          <a:effectRef idx="1">
            <a:schemeClr val="accent1"/>
          </a:effectRef>
          <a:fontRef idx="minor">
            <a:schemeClr val="dk1"/>
          </a:fontRef>
        </p:style>
        <p:txBody>
          <a:bodyPr>
            <a:normAutofit fontScale="25000" lnSpcReduction="20000"/>
          </a:bodyPr>
          <a:lstStyle/>
          <a:p>
            <a:endParaRPr lang="fr-FR" b="1" dirty="0" smtClean="0"/>
          </a:p>
          <a:p>
            <a:r>
              <a:rPr lang="fr-FR" sz="4800" b="1" dirty="0" smtClean="0"/>
              <a:t>Difficultés repérées/ Obstacles</a:t>
            </a:r>
            <a:endParaRPr lang="fr-FR" sz="4800" dirty="0" smtClean="0"/>
          </a:p>
          <a:p>
            <a:pPr lvl="0"/>
            <a:r>
              <a:rPr lang="fr-FR" sz="4800" dirty="0" smtClean="0"/>
              <a:t>- Longueur de la séance</a:t>
            </a:r>
          </a:p>
          <a:p>
            <a:r>
              <a:rPr lang="fr-FR" sz="4800" dirty="0" smtClean="0"/>
              <a:t>-  Beaucoup d’oral donc risque de décrochage. </a:t>
            </a:r>
          </a:p>
          <a:p>
            <a:r>
              <a:rPr lang="fr-FR" sz="4800" dirty="0" smtClean="0"/>
              <a:t>-  Les émotions personnelles peuvent influer. </a:t>
            </a:r>
          </a:p>
          <a:p>
            <a:r>
              <a:rPr lang="fr-FR" sz="4800" dirty="0" smtClean="0"/>
              <a:t>-  L’antagonisme chien/chat  généralement admis peut parasiter la représentation des réactions  du chien et faire oublier le contexte de l’histoire.</a:t>
            </a:r>
          </a:p>
          <a:p>
            <a:pPr lvl="0"/>
            <a:r>
              <a:rPr lang="fr-FR" sz="4800" dirty="0" smtClean="0"/>
              <a:t>- Présentation des extraits trop brève (présenter l’histoire plus longuement de l’histoire, nécessité de </a:t>
            </a:r>
            <a:r>
              <a:rPr lang="fr-FR" sz="4800" dirty="0" err="1" smtClean="0"/>
              <a:t>contextualiser</a:t>
            </a:r>
            <a:r>
              <a:rPr lang="fr-FR" sz="4800" dirty="0" smtClean="0"/>
              <a:t>)</a:t>
            </a:r>
          </a:p>
          <a:p>
            <a:pPr lvl="0"/>
            <a:r>
              <a:rPr lang="fr-FR" sz="4800" dirty="0" smtClean="0"/>
              <a:t>- Rose, la vieille dame n’est pas représentée sur l’image, les élèves risquent d’oublier ce qui peut motiver les réactions et sentiments du chien.</a:t>
            </a:r>
          </a:p>
          <a:p>
            <a:pPr lvl="0"/>
            <a:r>
              <a:rPr lang="fr-FR" sz="4800" dirty="0" smtClean="0"/>
              <a:t>- Le vocabulaire  complexe </a:t>
            </a:r>
          </a:p>
          <a:p>
            <a:pPr lvl="0"/>
            <a:endParaRPr lang="fr-FR" sz="4800" dirty="0" smtClean="0"/>
          </a:p>
          <a:p>
            <a:r>
              <a:rPr lang="fr-FR" sz="4800" b="1" dirty="0" smtClean="0"/>
              <a:t>Adaptations apportées</a:t>
            </a:r>
            <a:endParaRPr lang="fr-FR" sz="4800" dirty="0" smtClean="0"/>
          </a:p>
          <a:p>
            <a:r>
              <a:rPr lang="fr-FR" sz="4800" dirty="0" smtClean="0"/>
              <a:t>- Fractionner </a:t>
            </a:r>
          </a:p>
          <a:p>
            <a:r>
              <a:rPr lang="fr-FR" sz="4800" dirty="0" smtClean="0"/>
              <a:t>- Eluder, faire des choix et renoncer à certaines étapes</a:t>
            </a:r>
          </a:p>
          <a:p>
            <a:pPr>
              <a:buNone/>
            </a:pPr>
            <a:r>
              <a:rPr lang="fr-FR" sz="4800" dirty="0" smtClean="0"/>
              <a:t>      -  Rendre les interactions plus  aisées en favorisant le travail en petits groupes. / Proposer des jeux de rôles, des mises en scène. Présenter des supports écrits proposant plusieurs « pensées » possibles du chien.</a:t>
            </a:r>
          </a:p>
          <a:p>
            <a:r>
              <a:rPr lang="fr-FR" sz="4800" dirty="0" smtClean="0"/>
              <a:t> - Réaliser des écrits intermédiaires (fiche d’identité, hypothèses…) pour raccrocher </a:t>
            </a:r>
          </a:p>
          <a:p>
            <a:r>
              <a:rPr lang="fr-FR" sz="4800" dirty="0" smtClean="0"/>
              <a:t> - Bien situer le contexte / revenir sur le sur le texte (personnages, lieux, moment de la journée,  liens qui unissent les personnages…) </a:t>
            </a:r>
          </a:p>
          <a:p>
            <a:r>
              <a:rPr lang="fr-FR" sz="4800" dirty="0" smtClean="0"/>
              <a:t>Poser les questions : </a:t>
            </a:r>
          </a:p>
          <a:p>
            <a:r>
              <a:rPr lang="fr-FR" sz="4800" b="1" dirty="0" smtClean="0"/>
              <a:t>qui, où, quoi, quand, comment, pourquoi ?</a:t>
            </a:r>
            <a:r>
              <a:rPr lang="fr-FR" sz="4800" dirty="0" smtClean="0"/>
              <a:t>  </a:t>
            </a:r>
          </a:p>
          <a:p>
            <a:r>
              <a:rPr lang="fr-FR" sz="4800" dirty="0" smtClean="0"/>
              <a:t>Pour faciliter les représentations mentales</a:t>
            </a:r>
          </a:p>
          <a:p>
            <a:r>
              <a:rPr lang="fr-FR" sz="4800" dirty="0" smtClean="0"/>
              <a:t>     - Travailler sur le vocabulaire et l’expression (physique) des sentiments (photos par exemple, extraits de BD), réaliser un écrit de synthèse (images, mots et expressions)</a:t>
            </a:r>
          </a:p>
          <a:p>
            <a:endParaRPr lang="fr-FR" sz="4800" dirty="0"/>
          </a:p>
        </p:txBody>
      </p:sp>
      <p:sp>
        <p:nvSpPr>
          <p:cNvPr id="8" name="Rectangle 7"/>
          <p:cNvSpPr/>
          <p:nvPr/>
        </p:nvSpPr>
        <p:spPr>
          <a:xfrm>
            <a:off x="467544" y="1124744"/>
            <a:ext cx="8208912" cy="504056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 xmlns:p14="http://schemas.microsoft.com/office/powerpoint/2010/main" val="28745175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611560" y="2204865"/>
            <a:ext cx="8229600" cy="4896543"/>
          </a:xfrm>
        </p:spPr>
        <p:txBody>
          <a:bodyPr>
            <a:normAutofit/>
          </a:bodyPr>
          <a:lstStyle/>
          <a:p>
            <a:pPr lvl="1" algn="just"/>
            <a:r>
              <a:rPr lang="fr-FR" sz="2000" dirty="0" smtClean="0"/>
              <a:t>Les résultats des élèves français sont surreprésentés dans le groupe le plus faible, et sous représentés dans le groupe de plus haut niveau</a:t>
            </a:r>
          </a:p>
          <a:p>
            <a:pPr lvl="1" algn="just"/>
            <a:r>
              <a:rPr lang="fr-FR" sz="2000" dirty="0" smtClean="0"/>
              <a:t>En France, la compréhension est souvent évaluée mais fait rarement l’objet d’un enseignement spécifique.</a:t>
            </a:r>
          </a:p>
          <a:p>
            <a:pPr lvl="1" algn="just"/>
            <a:r>
              <a:rPr lang="fr-FR" sz="2000" dirty="0" smtClean="0"/>
              <a:t>Orientée sur la compréhension explicite au dépend de la compréhension  implicite.</a:t>
            </a:r>
          </a:p>
          <a:p>
            <a:pPr lvl="1" algn="just"/>
            <a:r>
              <a:rPr lang="fr-FR" sz="2000" dirty="0" smtClean="0"/>
              <a:t>Les enseignants manquent d’outils et de supports</a:t>
            </a:r>
          </a:p>
          <a:p>
            <a:pPr>
              <a:buNone/>
            </a:pPr>
            <a:endParaRPr lang="fr-FR" sz="2400" dirty="0"/>
          </a:p>
        </p:txBody>
      </p:sp>
      <p:sp>
        <p:nvSpPr>
          <p:cNvPr id="3" name="Titre 2"/>
          <p:cNvSpPr>
            <a:spLocks noGrp="1"/>
          </p:cNvSpPr>
          <p:nvPr>
            <p:ph type="title"/>
          </p:nvPr>
        </p:nvSpPr>
        <p:spPr>
          <a:xfrm>
            <a:off x="457200" y="274638"/>
            <a:ext cx="8229600" cy="850106"/>
          </a:xfrm>
        </p:spPr>
        <p:txBody>
          <a:bodyPr>
            <a:normAutofit/>
          </a:bodyPr>
          <a:lstStyle/>
          <a:p>
            <a:pPr algn="ctr"/>
            <a:r>
              <a:rPr lang="fr-FR" sz="3600" dirty="0" smtClean="0"/>
              <a:t>Des constats</a:t>
            </a:r>
            <a:endParaRPr lang="fr-FR" sz="3600" dirty="0"/>
          </a:p>
        </p:txBody>
      </p:sp>
      <p:sp>
        <p:nvSpPr>
          <p:cNvPr id="6" name="Rectangle 5"/>
          <p:cNvSpPr/>
          <p:nvPr/>
        </p:nvSpPr>
        <p:spPr>
          <a:xfrm>
            <a:off x="899592" y="1124744"/>
            <a:ext cx="6840760" cy="769441"/>
          </a:xfrm>
          <a:prstGeom prst="rect">
            <a:avLst/>
          </a:prstGeom>
        </p:spPr>
        <p:txBody>
          <a:bodyPr wrap="square">
            <a:spAutoFit/>
          </a:bodyPr>
          <a:lstStyle/>
          <a:p>
            <a:pPr algn="just"/>
            <a:r>
              <a:rPr lang="fr-FR" sz="2200" dirty="0" smtClean="0"/>
              <a:t>Ce que nous disent les études (PISA 2010, PIRLS 2011, Inspection Générale, Chercheurs…)</a:t>
            </a:r>
            <a:endParaRPr lang="fr-FR" sz="2200" dirty="0"/>
          </a:p>
        </p:txBody>
      </p:sp>
      <p:sp>
        <p:nvSpPr>
          <p:cNvPr id="5" name="Espace réservé du pied de page 4"/>
          <p:cNvSpPr>
            <a:spLocks noGrp="1"/>
          </p:cNvSpPr>
          <p:nvPr>
            <p:ph type="ftr" sz="quarter" idx="11"/>
          </p:nvPr>
        </p:nvSpPr>
        <p:spPr>
          <a:xfrm>
            <a:off x="4283968" y="6021288"/>
            <a:ext cx="4152368" cy="463749"/>
          </a:xfrm>
        </p:spPr>
        <p:txBody>
          <a:bodyPr/>
          <a:lstStyle/>
          <a:p>
            <a:r>
              <a:rPr kumimoji="0" lang="fr-FR" dirty="0" smtClean="0"/>
              <a:t>Equipe de circonscription de Meaux Villenoy 77</a:t>
            </a:r>
            <a:endParaRPr kumimoji="0"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ox(in)">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ox(in)">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ox(in)">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ox(in)">
                                      <p:cBhvr>
                                        <p:cTn id="22"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467544" y="2060848"/>
            <a:ext cx="8229600" cy="1143000"/>
          </a:xfrm>
        </p:spPr>
        <p:txBody>
          <a:bodyPr/>
          <a:lstStyle/>
          <a:p>
            <a:pPr algn="ctr"/>
            <a:r>
              <a:rPr lang="fr-FR" dirty="0" smtClean="0"/>
              <a:t>Pour conclure…</a:t>
            </a:r>
            <a:endParaRPr lang="fr-FR" dirty="0"/>
          </a:p>
        </p:txBody>
      </p:sp>
      <p:sp>
        <p:nvSpPr>
          <p:cNvPr id="4" name="Espace réservé du pied de page 3"/>
          <p:cNvSpPr>
            <a:spLocks noGrp="1"/>
          </p:cNvSpPr>
          <p:nvPr>
            <p:ph type="ftr" sz="quarter" idx="11"/>
          </p:nvPr>
        </p:nvSpPr>
        <p:spPr>
          <a:xfrm>
            <a:off x="4380072" y="6525344"/>
            <a:ext cx="4152368" cy="247725"/>
          </a:xfrm>
        </p:spPr>
        <p:txBody>
          <a:bodyPr/>
          <a:lstStyle/>
          <a:p>
            <a:r>
              <a:rPr kumimoji="0" lang="fr-FR" dirty="0" smtClean="0"/>
              <a:t>Equipe de circonscription de Meaux Villenoy 77</a:t>
            </a:r>
            <a:endParaRPr kumimoji="0"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92500" lnSpcReduction="10000"/>
          </a:bodyPr>
          <a:lstStyle/>
          <a:p>
            <a:pPr algn="just"/>
            <a:r>
              <a:rPr lang="fr-FR" b="1" u="sng" dirty="0" smtClean="0">
                <a:solidFill>
                  <a:srgbClr val="0070C0"/>
                </a:solidFill>
              </a:rPr>
              <a:t>Les habiletés nécessaires </a:t>
            </a:r>
            <a:r>
              <a:rPr lang="fr-FR" dirty="0" smtClean="0"/>
              <a:t>:</a:t>
            </a:r>
          </a:p>
          <a:p>
            <a:pPr algn="just">
              <a:buFontTx/>
              <a:buChar char="-"/>
            </a:pPr>
            <a:r>
              <a:rPr lang="fr-FR" dirty="0" smtClean="0"/>
              <a:t>Compétences de décodage </a:t>
            </a:r>
            <a:r>
              <a:rPr lang="fr-FR" sz="2200" i="1" dirty="0" smtClean="0"/>
              <a:t>(leur maîtrise allège la charge cognitive des élèves qui peuvent se concentrer sur le sens)</a:t>
            </a:r>
          </a:p>
          <a:p>
            <a:pPr algn="just">
              <a:buFontTx/>
              <a:buChar char="-"/>
            </a:pPr>
            <a:r>
              <a:rPr lang="fr-FR" dirty="0" smtClean="0"/>
              <a:t>Compétences linguistiques </a:t>
            </a:r>
            <a:r>
              <a:rPr lang="fr-FR" sz="2200" i="1" dirty="0" smtClean="0"/>
              <a:t>(syntaxe, lexique)</a:t>
            </a:r>
          </a:p>
          <a:p>
            <a:pPr algn="just">
              <a:buFontTx/>
              <a:buChar char="-"/>
            </a:pPr>
            <a:r>
              <a:rPr lang="fr-FR" dirty="0" smtClean="0"/>
              <a:t>Compétences textuelles </a:t>
            </a:r>
            <a:r>
              <a:rPr lang="fr-FR" sz="2200" i="1" dirty="0" smtClean="0"/>
              <a:t>(genre du texte, énonciation, ponctuation, cohésion (anaphores et connecteurs logiques et temporels)</a:t>
            </a:r>
          </a:p>
          <a:p>
            <a:pPr algn="just">
              <a:buFontTx/>
              <a:buChar char="-"/>
            </a:pPr>
            <a:r>
              <a:rPr lang="fr-FR" dirty="0" smtClean="0"/>
              <a:t>Connaissances référentielles </a:t>
            </a:r>
            <a:r>
              <a:rPr lang="fr-FR" sz="2200" i="1" dirty="0" smtClean="0"/>
              <a:t>(connaissances du monde, connaissances pragmatiques, connaissances culturelles).</a:t>
            </a:r>
          </a:p>
          <a:p>
            <a:pPr algn="just">
              <a:buFontTx/>
              <a:buChar char="-"/>
            </a:pPr>
            <a:r>
              <a:rPr lang="fr-FR" dirty="0" smtClean="0"/>
              <a:t>Compétences stratégiques (</a:t>
            </a:r>
            <a:r>
              <a:rPr lang="fr-FR" sz="2200" i="1" dirty="0" smtClean="0"/>
              <a:t>régulation ,contrôle, métacognition)</a:t>
            </a:r>
          </a:p>
          <a:p>
            <a:pPr algn="just">
              <a:buFontTx/>
              <a:buChar char="-"/>
            </a:pPr>
            <a:endParaRPr lang="fr-FR" dirty="0" smtClean="0"/>
          </a:p>
          <a:p>
            <a:pPr algn="just">
              <a:buFontTx/>
              <a:buChar char="-"/>
            </a:pPr>
            <a:endParaRPr lang="fr-FR" dirty="0"/>
          </a:p>
        </p:txBody>
      </p:sp>
      <p:sp>
        <p:nvSpPr>
          <p:cNvPr id="3" name="Titre 2"/>
          <p:cNvSpPr>
            <a:spLocks noGrp="1"/>
          </p:cNvSpPr>
          <p:nvPr>
            <p:ph type="title"/>
          </p:nvPr>
        </p:nvSpPr>
        <p:spPr/>
        <p:txBody>
          <a:bodyPr>
            <a:normAutofit fontScale="90000"/>
          </a:bodyPr>
          <a:lstStyle/>
          <a:p>
            <a:r>
              <a:rPr lang="fr-FR" dirty="0" smtClean="0"/>
              <a:t>La compréhension de textes écrits</a:t>
            </a:r>
            <a:endParaRPr lang="fr-FR" dirty="0"/>
          </a:p>
        </p:txBody>
      </p:sp>
      <p:sp>
        <p:nvSpPr>
          <p:cNvPr id="4" name="Espace réservé du pied de page 3"/>
          <p:cNvSpPr>
            <a:spLocks noGrp="1"/>
          </p:cNvSpPr>
          <p:nvPr>
            <p:ph type="ftr" sz="quarter" idx="11"/>
          </p:nvPr>
        </p:nvSpPr>
        <p:spPr>
          <a:xfrm>
            <a:off x="4380072" y="6381328"/>
            <a:ext cx="4296384" cy="391741"/>
          </a:xfrm>
        </p:spPr>
        <p:txBody>
          <a:bodyPr/>
          <a:lstStyle/>
          <a:p>
            <a:r>
              <a:rPr kumimoji="0" lang="fr-FR" dirty="0" smtClean="0"/>
              <a:t>Equipe de circonscription de Meaux Villenoy 77</a:t>
            </a:r>
            <a:endParaRPr kumimoji="0" lang="en-US" dirty="0"/>
          </a:p>
        </p:txBody>
      </p:sp>
    </p:spTree>
    <p:extLst>
      <p:ext uri="{BB962C8B-B14F-4D97-AF65-F5344CB8AC3E}">
        <p14:creationId xmlns="" xmlns:p14="http://schemas.microsoft.com/office/powerpoint/2010/main" val="9916884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p:cTn id="7" dur="1000" fill="hold"/>
                                        <p:tgtEl>
                                          <p:spTgt spid="2">
                                            <p:txEl>
                                              <p:pRg st="1" end="1"/>
                                            </p:txEl>
                                          </p:spTgt>
                                        </p:tgtEl>
                                        <p:attrNameLst>
                                          <p:attrName>ppt_w</p:attrName>
                                        </p:attrNameLst>
                                      </p:cBhvr>
                                      <p:tavLst>
                                        <p:tav tm="0">
                                          <p:val>
                                            <p:strVal val="#ppt_w*0.70"/>
                                          </p:val>
                                        </p:tav>
                                        <p:tav tm="100000">
                                          <p:val>
                                            <p:strVal val="#ppt_w"/>
                                          </p:val>
                                        </p:tav>
                                      </p:tavLst>
                                    </p:anim>
                                    <p:anim calcmode="lin" valueType="num">
                                      <p:cBhvr>
                                        <p:cTn id="8" dur="1000" fill="hold"/>
                                        <p:tgtEl>
                                          <p:spTgt spid="2">
                                            <p:txEl>
                                              <p:pRg st="1" end="1"/>
                                            </p:txEl>
                                          </p:spTgt>
                                        </p:tgtEl>
                                        <p:attrNameLst>
                                          <p:attrName>ppt_h</p:attrName>
                                        </p:attrNameLst>
                                      </p:cBhvr>
                                      <p:tavLst>
                                        <p:tav tm="0">
                                          <p:val>
                                            <p:strVal val="#ppt_h"/>
                                          </p:val>
                                        </p:tav>
                                        <p:tav tm="100000">
                                          <p:val>
                                            <p:strVal val="#ppt_h"/>
                                          </p:val>
                                        </p:tav>
                                      </p:tavLst>
                                    </p:anim>
                                    <p:animEffect transition="in" filter="fade">
                                      <p:cBhvr>
                                        <p:cTn id="9" dur="1000"/>
                                        <p:tgtEl>
                                          <p:spTgt spid="2">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 calcmode="lin" valueType="num">
                                      <p:cBhvr>
                                        <p:cTn id="14" dur="1000" fill="hold"/>
                                        <p:tgtEl>
                                          <p:spTgt spid="2">
                                            <p:txEl>
                                              <p:pRg st="2" end="2"/>
                                            </p:txEl>
                                          </p:spTgt>
                                        </p:tgtEl>
                                        <p:attrNameLst>
                                          <p:attrName>ppt_w</p:attrName>
                                        </p:attrNameLst>
                                      </p:cBhvr>
                                      <p:tavLst>
                                        <p:tav tm="0">
                                          <p:val>
                                            <p:strVal val="#ppt_w*0.70"/>
                                          </p:val>
                                        </p:tav>
                                        <p:tav tm="100000">
                                          <p:val>
                                            <p:strVal val="#ppt_w"/>
                                          </p:val>
                                        </p:tav>
                                      </p:tavLst>
                                    </p:anim>
                                    <p:anim calcmode="lin" valueType="num">
                                      <p:cBhvr>
                                        <p:cTn id="15" dur="1000" fill="hold"/>
                                        <p:tgtEl>
                                          <p:spTgt spid="2">
                                            <p:txEl>
                                              <p:pRg st="2" end="2"/>
                                            </p:txEl>
                                          </p:spTgt>
                                        </p:tgtEl>
                                        <p:attrNameLst>
                                          <p:attrName>ppt_h</p:attrName>
                                        </p:attrNameLst>
                                      </p:cBhvr>
                                      <p:tavLst>
                                        <p:tav tm="0">
                                          <p:val>
                                            <p:strVal val="#ppt_h"/>
                                          </p:val>
                                        </p:tav>
                                        <p:tav tm="100000">
                                          <p:val>
                                            <p:strVal val="#ppt_h"/>
                                          </p:val>
                                        </p:tav>
                                      </p:tavLst>
                                    </p:anim>
                                    <p:animEffect transition="in" filter="fade">
                                      <p:cBhvr>
                                        <p:cTn id="16" dur="1000"/>
                                        <p:tgtEl>
                                          <p:spTgt spid="2">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nodeType="click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 calcmode="lin" valueType="num">
                                      <p:cBhvr>
                                        <p:cTn id="21" dur="1000" fill="hold"/>
                                        <p:tgtEl>
                                          <p:spTgt spid="2">
                                            <p:txEl>
                                              <p:pRg st="3" end="3"/>
                                            </p:txEl>
                                          </p:spTgt>
                                        </p:tgtEl>
                                        <p:attrNameLst>
                                          <p:attrName>ppt_w</p:attrName>
                                        </p:attrNameLst>
                                      </p:cBhvr>
                                      <p:tavLst>
                                        <p:tav tm="0">
                                          <p:val>
                                            <p:strVal val="#ppt_w*0.70"/>
                                          </p:val>
                                        </p:tav>
                                        <p:tav tm="100000">
                                          <p:val>
                                            <p:strVal val="#ppt_w"/>
                                          </p:val>
                                        </p:tav>
                                      </p:tavLst>
                                    </p:anim>
                                    <p:anim calcmode="lin" valueType="num">
                                      <p:cBhvr>
                                        <p:cTn id="22" dur="1000" fill="hold"/>
                                        <p:tgtEl>
                                          <p:spTgt spid="2">
                                            <p:txEl>
                                              <p:pRg st="3" end="3"/>
                                            </p:txEl>
                                          </p:spTgt>
                                        </p:tgtEl>
                                        <p:attrNameLst>
                                          <p:attrName>ppt_h</p:attrName>
                                        </p:attrNameLst>
                                      </p:cBhvr>
                                      <p:tavLst>
                                        <p:tav tm="0">
                                          <p:val>
                                            <p:strVal val="#ppt_h"/>
                                          </p:val>
                                        </p:tav>
                                        <p:tav tm="100000">
                                          <p:val>
                                            <p:strVal val="#ppt_h"/>
                                          </p:val>
                                        </p:tav>
                                      </p:tavLst>
                                    </p:anim>
                                    <p:animEffect transition="in" filter="fade">
                                      <p:cBhvr>
                                        <p:cTn id="23" dur="1000"/>
                                        <p:tgtEl>
                                          <p:spTgt spid="2">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nodeType="clickEffect">
                                  <p:stCondLst>
                                    <p:cond delay="0"/>
                                  </p:stCondLst>
                                  <p:childTnLst>
                                    <p:set>
                                      <p:cBhvr>
                                        <p:cTn id="27" dur="1" fill="hold">
                                          <p:stCondLst>
                                            <p:cond delay="0"/>
                                          </p:stCondLst>
                                        </p:cTn>
                                        <p:tgtEl>
                                          <p:spTgt spid="2">
                                            <p:txEl>
                                              <p:pRg st="4" end="4"/>
                                            </p:txEl>
                                          </p:spTgt>
                                        </p:tgtEl>
                                        <p:attrNameLst>
                                          <p:attrName>style.visibility</p:attrName>
                                        </p:attrNameLst>
                                      </p:cBhvr>
                                      <p:to>
                                        <p:strVal val="visible"/>
                                      </p:to>
                                    </p:set>
                                    <p:anim calcmode="lin" valueType="num">
                                      <p:cBhvr>
                                        <p:cTn id="28" dur="1000" fill="hold"/>
                                        <p:tgtEl>
                                          <p:spTgt spid="2">
                                            <p:txEl>
                                              <p:pRg st="4" end="4"/>
                                            </p:txEl>
                                          </p:spTgt>
                                        </p:tgtEl>
                                        <p:attrNameLst>
                                          <p:attrName>ppt_w</p:attrName>
                                        </p:attrNameLst>
                                      </p:cBhvr>
                                      <p:tavLst>
                                        <p:tav tm="0">
                                          <p:val>
                                            <p:strVal val="#ppt_w*0.70"/>
                                          </p:val>
                                        </p:tav>
                                        <p:tav tm="100000">
                                          <p:val>
                                            <p:strVal val="#ppt_w"/>
                                          </p:val>
                                        </p:tav>
                                      </p:tavLst>
                                    </p:anim>
                                    <p:anim calcmode="lin" valueType="num">
                                      <p:cBhvr>
                                        <p:cTn id="29" dur="1000" fill="hold"/>
                                        <p:tgtEl>
                                          <p:spTgt spid="2">
                                            <p:txEl>
                                              <p:pRg st="4" end="4"/>
                                            </p:txEl>
                                          </p:spTgt>
                                        </p:tgtEl>
                                        <p:attrNameLst>
                                          <p:attrName>ppt_h</p:attrName>
                                        </p:attrNameLst>
                                      </p:cBhvr>
                                      <p:tavLst>
                                        <p:tav tm="0">
                                          <p:val>
                                            <p:strVal val="#ppt_h"/>
                                          </p:val>
                                        </p:tav>
                                        <p:tav tm="100000">
                                          <p:val>
                                            <p:strVal val="#ppt_h"/>
                                          </p:val>
                                        </p:tav>
                                      </p:tavLst>
                                    </p:anim>
                                    <p:animEffect transition="in" filter="fade">
                                      <p:cBhvr>
                                        <p:cTn id="30" dur="1000"/>
                                        <p:tgtEl>
                                          <p:spTgt spid="2">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nodeType="clickEffect">
                                  <p:stCondLst>
                                    <p:cond delay="0"/>
                                  </p:stCondLst>
                                  <p:childTnLst>
                                    <p:set>
                                      <p:cBhvr>
                                        <p:cTn id="34" dur="1" fill="hold">
                                          <p:stCondLst>
                                            <p:cond delay="0"/>
                                          </p:stCondLst>
                                        </p:cTn>
                                        <p:tgtEl>
                                          <p:spTgt spid="2">
                                            <p:txEl>
                                              <p:pRg st="5" end="5"/>
                                            </p:txEl>
                                          </p:spTgt>
                                        </p:tgtEl>
                                        <p:attrNameLst>
                                          <p:attrName>style.visibility</p:attrName>
                                        </p:attrNameLst>
                                      </p:cBhvr>
                                      <p:to>
                                        <p:strVal val="visible"/>
                                      </p:to>
                                    </p:set>
                                    <p:anim calcmode="lin" valueType="num">
                                      <p:cBhvr>
                                        <p:cTn id="35" dur="1000" fill="hold"/>
                                        <p:tgtEl>
                                          <p:spTgt spid="2">
                                            <p:txEl>
                                              <p:pRg st="5" end="5"/>
                                            </p:txEl>
                                          </p:spTgt>
                                        </p:tgtEl>
                                        <p:attrNameLst>
                                          <p:attrName>ppt_w</p:attrName>
                                        </p:attrNameLst>
                                      </p:cBhvr>
                                      <p:tavLst>
                                        <p:tav tm="0">
                                          <p:val>
                                            <p:strVal val="#ppt_w*0.70"/>
                                          </p:val>
                                        </p:tav>
                                        <p:tav tm="100000">
                                          <p:val>
                                            <p:strVal val="#ppt_w"/>
                                          </p:val>
                                        </p:tav>
                                      </p:tavLst>
                                    </p:anim>
                                    <p:anim calcmode="lin" valueType="num">
                                      <p:cBhvr>
                                        <p:cTn id="36" dur="1000" fill="hold"/>
                                        <p:tgtEl>
                                          <p:spTgt spid="2">
                                            <p:txEl>
                                              <p:pRg st="5" end="5"/>
                                            </p:txEl>
                                          </p:spTgt>
                                        </p:tgtEl>
                                        <p:attrNameLst>
                                          <p:attrName>ppt_h</p:attrName>
                                        </p:attrNameLst>
                                      </p:cBhvr>
                                      <p:tavLst>
                                        <p:tav tm="0">
                                          <p:val>
                                            <p:strVal val="#ppt_h"/>
                                          </p:val>
                                        </p:tav>
                                        <p:tav tm="100000">
                                          <p:val>
                                            <p:strVal val="#ppt_h"/>
                                          </p:val>
                                        </p:tav>
                                      </p:tavLst>
                                    </p:anim>
                                    <p:animEffect transition="in" filter="fade">
                                      <p:cBhvr>
                                        <p:cTn id="37" dur="10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467544" y="908720"/>
          <a:ext cx="8229600" cy="5544617"/>
        </p:xfrm>
        <a:graphic>
          <a:graphicData uri="http://schemas.openxmlformats.org/drawingml/2006/table">
            <a:tbl>
              <a:tblPr firstRow="1" bandRow="1">
                <a:tableStyleId>{5C22544A-7EE6-4342-B048-85BDC9FD1C3A}</a:tableStyleId>
              </a:tblPr>
              <a:tblGrid>
                <a:gridCol w="2743200"/>
                <a:gridCol w="1371600"/>
                <a:gridCol w="1371600"/>
                <a:gridCol w="2743200"/>
              </a:tblGrid>
              <a:tr h="806290">
                <a:tc gridSpan="2">
                  <a:txBody>
                    <a:bodyPr/>
                    <a:lstStyle/>
                    <a:p>
                      <a:pPr algn="ctr"/>
                      <a:endParaRPr lang="fr-FR" sz="1100" b="0" i="1" dirty="0" smtClean="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algn="ctr"/>
                      <a:endParaRPr lang="fr-FR" sz="1100" b="0" i="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lang="fr-F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180975">
                <a:tc gridSpan="4">
                  <a:txBody>
                    <a:bodyPr/>
                    <a:lstStyle/>
                    <a:p>
                      <a:pPr algn="ctr"/>
                      <a:endParaRPr lang="fr-FR" b="1" dirty="0" smtClean="0">
                        <a:solidFill>
                          <a:srgbClr val="0070C0"/>
                        </a:solidFill>
                      </a:endParaRPr>
                    </a:p>
                    <a:p>
                      <a:pPr algn="ctr"/>
                      <a:endParaRPr lang="fr-FR" b="1" dirty="0" smtClean="0">
                        <a:solidFill>
                          <a:srgbClr val="0070C0"/>
                        </a:solidFill>
                      </a:endParaRPr>
                    </a:p>
                    <a:p>
                      <a:pPr algn="ctr"/>
                      <a:endParaRPr lang="fr-FR" b="1" dirty="0" smtClean="0">
                        <a:solidFill>
                          <a:srgbClr val="0070C0"/>
                        </a:solidFill>
                      </a:endParaRPr>
                    </a:p>
                    <a:p>
                      <a:pPr algn="ctr"/>
                      <a:endParaRPr lang="fr-FR" b="1" dirty="0" smtClean="0">
                        <a:solidFill>
                          <a:srgbClr val="0070C0"/>
                        </a:solidFill>
                      </a:endParaRPr>
                    </a:p>
                    <a:p>
                      <a:pPr algn="ctr"/>
                      <a:endParaRPr lang="fr-FR" b="1" dirty="0" smtClean="0">
                        <a:solidFill>
                          <a:srgbClr val="0070C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fr-FR"/>
                    </a:p>
                  </a:txBody>
                  <a:tcPr/>
                </a:tc>
                <a:tc hMerge="1">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557352">
                <a:tc>
                  <a:txBody>
                    <a:bodyPr/>
                    <a:lstStyle/>
                    <a:p>
                      <a:pPr algn="ctr"/>
                      <a:endParaRPr lang="fr-FR" b="1" i="1" dirty="0" smtClean="0">
                        <a:solidFill>
                          <a:srgbClr val="0070C0"/>
                        </a:solidFill>
                      </a:endParaRPr>
                    </a:p>
                    <a:p>
                      <a:pPr algn="ctr"/>
                      <a:endParaRPr lang="fr-FR" b="1" i="1" dirty="0" smtClean="0">
                        <a:solidFill>
                          <a:srgbClr val="0070C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algn="ctr"/>
                      <a:endParaRPr lang="fr-FR" sz="1400" b="1" i="1" dirty="0" smtClean="0">
                        <a:solidFill>
                          <a:srgbClr val="0070C0"/>
                        </a:solidFill>
                      </a:endParaRPr>
                    </a:p>
                    <a:p>
                      <a:pPr algn="ctr"/>
                      <a:endParaRPr lang="fr-FR" sz="1600" b="1" i="1" dirty="0" smtClean="0">
                        <a:solidFill>
                          <a:srgbClr val="0070C0"/>
                        </a:solidFill>
                      </a:endParaRPr>
                    </a:p>
                    <a:p>
                      <a:pPr algn="ctr"/>
                      <a:endParaRPr lang="fr-FR" sz="1100" dirty="0" smtClean="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fr-FR"/>
                    </a:p>
                  </a:txBody>
                  <a:tcPr/>
                </a:tc>
                <a:tc>
                  <a:txBody>
                    <a:bodyPr/>
                    <a:lstStyle/>
                    <a:p>
                      <a:pPr algn="ctr"/>
                      <a:endParaRPr lang="fr-FR" b="1" i="1" dirty="0" smtClean="0">
                        <a:solidFill>
                          <a:srgbClr val="0070C0"/>
                        </a:solidFill>
                      </a:endParaRPr>
                    </a:p>
                    <a:p>
                      <a:pPr algn="ctr"/>
                      <a:endParaRPr lang="fr-FR" b="1" i="1" dirty="0" smtClean="0">
                        <a:solidFill>
                          <a:srgbClr val="0070C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3" name="Titre 2"/>
          <p:cNvSpPr>
            <a:spLocks noGrp="1"/>
          </p:cNvSpPr>
          <p:nvPr>
            <p:ph type="title"/>
          </p:nvPr>
        </p:nvSpPr>
        <p:spPr>
          <a:xfrm>
            <a:off x="457200" y="274638"/>
            <a:ext cx="8229600" cy="706090"/>
          </a:xfrm>
        </p:spPr>
        <p:txBody>
          <a:bodyPr>
            <a:noAutofit/>
          </a:bodyPr>
          <a:lstStyle/>
          <a:p>
            <a:pPr algn="ctr"/>
            <a:r>
              <a:rPr lang="fr-FR" sz="2800" dirty="0" smtClean="0">
                <a:solidFill>
                  <a:srgbClr val="0070C0"/>
                </a:solidFill>
              </a:rPr>
              <a:t>Comprendre : les fonctions cognitives en jeu</a:t>
            </a:r>
            <a:endParaRPr lang="fr-FR" sz="2800" dirty="0"/>
          </a:p>
        </p:txBody>
      </p:sp>
      <p:cxnSp>
        <p:nvCxnSpPr>
          <p:cNvPr id="6" name="Connecteur droit avec flèche 5"/>
          <p:cNvCxnSpPr/>
          <p:nvPr/>
        </p:nvCxnSpPr>
        <p:spPr>
          <a:xfrm>
            <a:off x="2843808" y="2348880"/>
            <a:ext cx="3528392" cy="0"/>
          </a:xfrm>
          <a:prstGeom prst="straightConnector1">
            <a:avLst/>
          </a:prstGeom>
          <a:ln w="28575">
            <a:headEnd type="arrow"/>
            <a:tailEnd type="arrow"/>
          </a:ln>
        </p:spPr>
        <p:style>
          <a:lnRef idx="1">
            <a:schemeClr val="accent1"/>
          </a:lnRef>
          <a:fillRef idx="0">
            <a:schemeClr val="accent1"/>
          </a:fillRef>
          <a:effectRef idx="0">
            <a:schemeClr val="accent1"/>
          </a:effectRef>
          <a:fontRef idx="minor">
            <a:schemeClr val="tx1"/>
          </a:fontRef>
        </p:style>
      </p:cxnSp>
      <p:cxnSp>
        <p:nvCxnSpPr>
          <p:cNvPr id="7" name="Connecteur droit avec flèche 6"/>
          <p:cNvCxnSpPr/>
          <p:nvPr/>
        </p:nvCxnSpPr>
        <p:spPr>
          <a:xfrm>
            <a:off x="3491880" y="2420888"/>
            <a:ext cx="3384376" cy="720080"/>
          </a:xfrm>
          <a:prstGeom prst="straightConnector1">
            <a:avLst/>
          </a:prstGeom>
          <a:ln w="28575">
            <a:headEnd type="arrow"/>
            <a:tailEnd type="arrow"/>
          </a:ln>
        </p:spPr>
        <p:style>
          <a:lnRef idx="1">
            <a:schemeClr val="accent1"/>
          </a:lnRef>
          <a:fillRef idx="0">
            <a:schemeClr val="accent1"/>
          </a:fillRef>
          <a:effectRef idx="0">
            <a:schemeClr val="accent1"/>
          </a:effectRef>
          <a:fontRef idx="minor">
            <a:schemeClr val="tx1"/>
          </a:fontRef>
        </p:style>
      </p:cxnSp>
      <p:cxnSp>
        <p:nvCxnSpPr>
          <p:cNvPr id="12" name="Connecteur droit avec flèche 11"/>
          <p:cNvCxnSpPr/>
          <p:nvPr/>
        </p:nvCxnSpPr>
        <p:spPr>
          <a:xfrm flipH="1">
            <a:off x="2051720" y="2420888"/>
            <a:ext cx="3888432" cy="720080"/>
          </a:xfrm>
          <a:prstGeom prst="straightConnector1">
            <a:avLst/>
          </a:prstGeom>
          <a:ln w="28575">
            <a:headEnd type="arrow"/>
            <a:tailEnd type="arrow"/>
          </a:ln>
        </p:spPr>
        <p:style>
          <a:lnRef idx="1">
            <a:schemeClr val="accent1"/>
          </a:lnRef>
          <a:fillRef idx="0">
            <a:schemeClr val="accent1"/>
          </a:fillRef>
          <a:effectRef idx="0">
            <a:schemeClr val="accent1"/>
          </a:effectRef>
          <a:fontRef idx="minor">
            <a:schemeClr val="tx1"/>
          </a:fontRef>
        </p:style>
      </p:cxnSp>
      <p:cxnSp>
        <p:nvCxnSpPr>
          <p:cNvPr id="14" name="Connecteur droit avec flèche 13"/>
          <p:cNvCxnSpPr/>
          <p:nvPr/>
        </p:nvCxnSpPr>
        <p:spPr>
          <a:xfrm>
            <a:off x="2627784" y="2492896"/>
            <a:ext cx="1728192" cy="792088"/>
          </a:xfrm>
          <a:prstGeom prst="straightConnector1">
            <a:avLst/>
          </a:prstGeom>
          <a:ln w="28575">
            <a:headEnd type="arrow"/>
            <a:tailEnd type="arrow"/>
          </a:ln>
        </p:spPr>
        <p:style>
          <a:lnRef idx="1">
            <a:schemeClr val="accent1"/>
          </a:lnRef>
          <a:fillRef idx="0">
            <a:schemeClr val="accent1"/>
          </a:fillRef>
          <a:effectRef idx="0">
            <a:schemeClr val="accent1"/>
          </a:effectRef>
          <a:fontRef idx="minor">
            <a:schemeClr val="tx1"/>
          </a:fontRef>
        </p:style>
      </p:cxnSp>
      <p:cxnSp>
        <p:nvCxnSpPr>
          <p:cNvPr id="20" name="Connecteur droit avec flèche 19"/>
          <p:cNvCxnSpPr/>
          <p:nvPr/>
        </p:nvCxnSpPr>
        <p:spPr>
          <a:xfrm flipV="1">
            <a:off x="4932040" y="2420888"/>
            <a:ext cx="1512168" cy="864096"/>
          </a:xfrm>
          <a:prstGeom prst="straightConnector1">
            <a:avLst/>
          </a:prstGeom>
          <a:ln w="28575">
            <a:headEnd type="arrow"/>
            <a:tailEnd type="arrow"/>
          </a:ln>
        </p:spPr>
        <p:style>
          <a:lnRef idx="1">
            <a:schemeClr val="accent1"/>
          </a:lnRef>
          <a:fillRef idx="0">
            <a:schemeClr val="accent1"/>
          </a:fillRef>
          <a:effectRef idx="0">
            <a:schemeClr val="accent1"/>
          </a:effectRef>
          <a:fontRef idx="minor">
            <a:schemeClr val="tx1"/>
          </a:fontRef>
        </p:style>
      </p:cxnSp>
      <p:cxnSp>
        <p:nvCxnSpPr>
          <p:cNvPr id="25" name="Connecteur droit avec flèche 24"/>
          <p:cNvCxnSpPr/>
          <p:nvPr/>
        </p:nvCxnSpPr>
        <p:spPr>
          <a:xfrm>
            <a:off x="2051720" y="3356992"/>
            <a:ext cx="2448272" cy="0"/>
          </a:xfrm>
          <a:prstGeom prst="straightConnector1">
            <a:avLst/>
          </a:prstGeom>
          <a:ln w="28575">
            <a:headEnd type="arrow"/>
            <a:tailEnd type="arrow"/>
          </a:ln>
        </p:spPr>
        <p:style>
          <a:lnRef idx="1">
            <a:schemeClr val="accent1"/>
          </a:lnRef>
          <a:fillRef idx="0">
            <a:schemeClr val="accent1"/>
          </a:fillRef>
          <a:effectRef idx="0">
            <a:schemeClr val="accent1"/>
          </a:effectRef>
          <a:fontRef idx="minor">
            <a:schemeClr val="tx1"/>
          </a:fontRef>
        </p:style>
      </p:cxnSp>
      <p:cxnSp>
        <p:nvCxnSpPr>
          <p:cNvPr id="26" name="Connecteur droit avec flèche 25"/>
          <p:cNvCxnSpPr/>
          <p:nvPr/>
        </p:nvCxnSpPr>
        <p:spPr>
          <a:xfrm>
            <a:off x="4788024" y="3356992"/>
            <a:ext cx="2160240" cy="0"/>
          </a:xfrm>
          <a:prstGeom prst="straightConnector1">
            <a:avLst/>
          </a:prstGeom>
          <a:ln w="28575">
            <a:headEnd type="arrow"/>
            <a:tailEnd type="arrow"/>
          </a:ln>
        </p:spPr>
        <p:style>
          <a:lnRef idx="1">
            <a:schemeClr val="accent1"/>
          </a:lnRef>
          <a:fillRef idx="0">
            <a:schemeClr val="accent1"/>
          </a:fillRef>
          <a:effectRef idx="0">
            <a:schemeClr val="accent1"/>
          </a:effectRef>
          <a:fontRef idx="minor">
            <a:schemeClr val="tx1"/>
          </a:fontRef>
        </p:style>
      </p:cxnSp>
      <p:cxnSp>
        <p:nvCxnSpPr>
          <p:cNvPr id="52" name="Connecteur droit avec flèche 51"/>
          <p:cNvCxnSpPr/>
          <p:nvPr/>
        </p:nvCxnSpPr>
        <p:spPr>
          <a:xfrm flipV="1">
            <a:off x="1763688" y="2420888"/>
            <a:ext cx="864096" cy="720080"/>
          </a:xfrm>
          <a:prstGeom prst="straightConnector1">
            <a:avLst/>
          </a:prstGeom>
          <a:ln w="28575">
            <a:headEnd type="arrow"/>
            <a:tailEnd type="arrow"/>
          </a:ln>
        </p:spPr>
        <p:style>
          <a:lnRef idx="1">
            <a:schemeClr val="accent1"/>
          </a:lnRef>
          <a:fillRef idx="0">
            <a:schemeClr val="accent1"/>
          </a:fillRef>
          <a:effectRef idx="0">
            <a:schemeClr val="accent1"/>
          </a:effectRef>
          <a:fontRef idx="minor">
            <a:schemeClr val="tx1"/>
          </a:fontRef>
        </p:style>
      </p:cxnSp>
      <p:cxnSp>
        <p:nvCxnSpPr>
          <p:cNvPr id="55" name="Connecteur droit avec flèche 54"/>
          <p:cNvCxnSpPr/>
          <p:nvPr/>
        </p:nvCxnSpPr>
        <p:spPr>
          <a:xfrm>
            <a:off x="6516216" y="2348880"/>
            <a:ext cx="648072" cy="936104"/>
          </a:xfrm>
          <a:prstGeom prst="straightConnector1">
            <a:avLst/>
          </a:prstGeom>
          <a:ln w="28575">
            <a:headEnd type="arrow"/>
            <a:tailEnd type="arrow"/>
          </a:ln>
        </p:spPr>
        <p:style>
          <a:lnRef idx="1">
            <a:schemeClr val="accent1"/>
          </a:lnRef>
          <a:fillRef idx="0">
            <a:schemeClr val="accent1"/>
          </a:fillRef>
          <a:effectRef idx="0">
            <a:schemeClr val="accent1"/>
          </a:effectRef>
          <a:fontRef idx="minor">
            <a:schemeClr val="tx1"/>
          </a:fontRef>
        </p:style>
      </p:cxnSp>
      <p:sp>
        <p:nvSpPr>
          <p:cNvPr id="69" name="Rectangle 68"/>
          <p:cNvSpPr/>
          <p:nvPr/>
        </p:nvSpPr>
        <p:spPr>
          <a:xfrm>
            <a:off x="539552" y="1052736"/>
            <a:ext cx="2880320" cy="12241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i="1" dirty="0" smtClean="0">
                <a:solidFill>
                  <a:schemeClr val="accent1">
                    <a:lumMod val="75000"/>
                  </a:schemeClr>
                </a:solidFill>
              </a:rPr>
              <a:t>L’attention</a:t>
            </a:r>
          </a:p>
          <a:p>
            <a:r>
              <a:rPr lang="fr-FR" sz="1100" dirty="0" smtClean="0">
                <a:solidFill>
                  <a:schemeClr val="tx1"/>
                </a:solidFill>
              </a:rPr>
              <a:t>Nos sens sont sollicités par une multitude d’informations. Le traitement d’une tâche nécessite de l’attention, voire de la concentration pour mémoriser, trier les informations utiles, les mettre en relation… L’attention sélective va nous permettre de sélectionner l’information prioritaire.</a:t>
            </a:r>
          </a:p>
        </p:txBody>
      </p:sp>
      <p:sp>
        <p:nvSpPr>
          <p:cNvPr id="72" name="Rectangle 71"/>
          <p:cNvSpPr/>
          <p:nvPr/>
        </p:nvSpPr>
        <p:spPr>
          <a:xfrm>
            <a:off x="5724128" y="836712"/>
            <a:ext cx="3024336" cy="14401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i="1" dirty="0" smtClean="0">
                <a:solidFill>
                  <a:schemeClr val="accent1">
                    <a:lumMod val="75000"/>
                  </a:schemeClr>
                </a:solidFill>
              </a:rPr>
              <a:t>La mémoire</a:t>
            </a:r>
          </a:p>
          <a:p>
            <a:r>
              <a:rPr lang="fr-FR" sz="1100" dirty="0" smtClean="0">
                <a:solidFill>
                  <a:schemeClr val="tx1"/>
                </a:solidFill>
              </a:rPr>
              <a:t> Elle nous permet de stocker tous types d’informations (nos connaissances, nos souvenirs, nos émotions, nos perceptions, des procédures automatiques…), ceci pendant une durée plus ou moins longue.</a:t>
            </a:r>
            <a:endParaRPr lang="fr-FR" sz="1100" dirty="0">
              <a:solidFill>
                <a:schemeClr val="tx1"/>
              </a:solidFill>
            </a:endParaRPr>
          </a:p>
        </p:txBody>
      </p:sp>
      <p:sp>
        <p:nvSpPr>
          <p:cNvPr id="73" name="Rectangle 72"/>
          <p:cNvSpPr/>
          <p:nvPr/>
        </p:nvSpPr>
        <p:spPr>
          <a:xfrm>
            <a:off x="3779912" y="2708920"/>
            <a:ext cx="1800200"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bg2">
                    <a:lumMod val="25000"/>
                  </a:schemeClr>
                </a:solidFill>
              </a:rPr>
              <a:t>COMPRENDRE</a:t>
            </a:r>
            <a:endParaRPr lang="fr-FR" b="1" dirty="0">
              <a:solidFill>
                <a:schemeClr val="bg2">
                  <a:lumMod val="25000"/>
                </a:schemeClr>
              </a:solidFill>
            </a:endParaRPr>
          </a:p>
        </p:txBody>
      </p:sp>
      <p:sp>
        <p:nvSpPr>
          <p:cNvPr id="74" name="Rectangle 73"/>
          <p:cNvSpPr/>
          <p:nvPr/>
        </p:nvSpPr>
        <p:spPr>
          <a:xfrm>
            <a:off x="323528" y="3573016"/>
            <a:ext cx="2592288" cy="266429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i="1" dirty="0" smtClean="0">
                <a:solidFill>
                  <a:schemeClr val="accent1">
                    <a:lumMod val="75000"/>
                  </a:schemeClr>
                </a:solidFill>
              </a:rPr>
              <a:t>Fonctions exécutives</a:t>
            </a:r>
            <a:endParaRPr lang="fr-FR" dirty="0" smtClean="0">
              <a:solidFill>
                <a:schemeClr val="accent1">
                  <a:lumMod val="75000"/>
                </a:schemeClr>
              </a:solidFill>
            </a:endParaRPr>
          </a:p>
          <a:p>
            <a:r>
              <a:rPr lang="fr-FR" sz="1100" dirty="0" smtClean="0">
                <a:solidFill>
                  <a:schemeClr val="tx1"/>
                </a:solidFill>
              </a:rPr>
              <a:t>Le raisonnement, la planification, l’anticipation, la conception ou l’utilisation de stratégies…. Chaque fois que nous percevons un message (oral ou écrit), nous hiérarchisons,  comparons, ordonnons les informations mémorisées, nous les mettons en relation avec les nouvelles données, nous échafaudons </a:t>
            </a:r>
            <a:r>
              <a:rPr lang="fr-FR" sz="1100" u="sng" dirty="0" smtClean="0">
                <a:solidFill>
                  <a:schemeClr val="tx1"/>
                </a:solidFill>
              </a:rPr>
              <a:t>des représentations intermédiaires </a:t>
            </a:r>
            <a:r>
              <a:rPr lang="fr-FR" sz="1100" dirty="0" smtClean="0">
                <a:solidFill>
                  <a:schemeClr val="tx1"/>
                </a:solidFill>
              </a:rPr>
              <a:t>que nous réajustons au fil de la lecture </a:t>
            </a:r>
            <a:r>
              <a:rPr lang="fr-FR" sz="1100" dirty="0" smtClean="0">
                <a:solidFill>
                  <a:srgbClr val="0070C0"/>
                </a:solidFill>
              </a:rPr>
              <a:t>(= la flexibilité)</a:t>
            </a:r>
            <a:r>
              <a:rPr lang="fr-FR" sz="1100" dirty="0" smtClean="0">
                <a:solidFill>
                  <a:schemeClr val="tx1"/>
                </a:solidFill>
              </a:rPr>
              <a:t>.</a:t>
            </a:r>
            <a:endParaRPr lang="fr-FR" sz="1100" i="1" dirty="0" smtClean="0">
              <a:solidFill>
                <a:schemeClr val="tx1"/>
              </a:solidFill>
            </a:endParaRPr>
          </a:p>
        </p:txBody>
      </p:sp>
      <p:sp>
        <p:nvSpPr>
          <p:cNvPr id="75" name="Rectangle 74"/>
          <p:cNvSpPr/>
          <p:nvPr/>
        </p:nvSpPr>
        <p:spPr>
          <a:xfrm>
            <a:off x="3131840" y="3501008"/>
            <a:ext cx="2808312" cy="27363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b="1" i="1" dirty="0" smtClean="0">
                <a:solidFill>
                  <a:schemeClr val="accent1">
                    <a:lumMod val="75000"/>
                  </a:schemeClr>
                </a:solidFill>
              </a:rPr>
              <a:t>Fonctions </a:t>
            </a:r>
            <a:r>
              <a:rPr lang="fr-FR" sz="1600" b="1" i="1" dirty="0" err="1" smtClean="0">
                <a:solidFill>
                  <a:schemeClr val="accent1">
                    <a:lumMod val="75000"/>
                  </a:schemeClr>
                </a:solidFill>
              </a:rPr>
              <a:t>visuo</a:t>
            </a:r>
            <a:r>
              <a:rPr lang="fr-FR" sz="1600" b="1" i="1" dirty="0" smtClean="0">
                <a:solidFill>
                  <a:schemeClr val="accent1">
                    <a:lumMod val="75000"/>
                  </a:schemeClr>
                </a:solidFill>
              </a:rPr>
              <a:t>-mentales </a:t>
            </a:r>
            <a:r>
              <a:rPr lang="fr-FR" sz="1400" b="1" i="1" dirty="0" smtClean="0">
                <a:solidFill>
                  <a:schemeClr val="accent1">
                    <a:lumMod val="75000"/>
                  </a:schemeClr>
                </a:solidFill>
              </a:rPr>
              <a:t>les représentations  mentales</a:t>
            </a:r>
          </a:p>
          <a:p>
            <a:pPr>
              <a:defRPr/>
            </a:pPr>
            <a:r>
              <a:rPr lang="fr-FR" sz="1100" dirty="0" smtClean="0">
                <a:solidFill>
                  <a:schemeClr val="tx1"/>
                </a:solidFill>
              </a:rPr>
              <a:t>Elles nous permettent de nous orienter dans l’espace, de nous figurer des lieux, des situations, des personnages, des sensations… que nous mettons en lien de manière cohérente = </a:t>
            </a:r>
            <a:r>
              <a:rPr lang="fr-FR" sz="1100" i="1" dirty="0" smtClean="0">
                <a:solidFill>
                  <a:schemeClr val="tx1"/>
                </a:solidFill>
              </a:rPr>
              <a:t>se faire un film dans sa tête</a:t>
            </a:r>
            <a:r>
              <a:rPr lang="fr-FR" sz="1100" dirty="0" smtClean="0">
                <a:solidFill>
                  <a:schemeClr val="tx1"/>
                </a:solidFill>
              </a:rPr>
              <a:t>. La création de représentations mentales est tributaire de nos connaissances du monde, de notre vécu, de nos émotions, de nos expériences personnelles, de nos connaissances culturelles … qui sont stockées en mémoire.</a:t>
            </a:r>
            <a:endParaRPr lang="fr-FR" sz="1100" dirty="0">
              <a:solidFill>
                <a:schemeClr val="tx1"/>
              </a:solidFill>
            </a:endParaRPr>
          </a:p>
        </p:txBody>
      </p:sp>
      <p:sp>
        <p:nvSpPr>
          <p:cNvPr id="76" name="Rectangle 75"/>
          <p:cNvSpPr/>
          <p:nvPr/>
        </p:nvSpPr>
        <p:spPr>
          <a:xfrm>
            <a:off x="6084168" y="3501008"/>
            <a:ext cx="2664296" cy="30243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i="1" dirty="0" smtClean="0">
                <a:solidFill>
                  <a:schemeClr val="accent1">
                    <a:lumMod val="75000"/>
                  </a:schemeClr>
                </a:solidFill>
              </a:rPr>
              <a:t>Fonctions langagières</a:t>
            </a:r>
          </a:p>
          <a:p>
            <a:r>
              <a:rPr lang="fr-FR" sz="1100" dirty="0" smtClean="0">
                <a:solidFill>
                  <a:schemeClr val="tx1"/>
                </a:solidFill>
              </a:rPr>
              <a:t>Elles sont à la base de la communication humaine orale ou écrite, que nous soyons en réception ou en production. Elles mobilisent nos connaissances lexicales, syntaxiques, morphologiques…</a:t>
            </a:r>
          </a:p>
          <a:p>
            <a:r>
              <a:rPr lang="fr-FR" sz="1100" dirty="0" smtClean="0">
                <a:solidFill>
                  <a:schemeClr val="tx1"/>
                </a:solidFill>
              </a:rPr>
              <a:t>Ex : la méconnaissance d’un mot ou de ses différents sens dans des contextes particuliers, gêne la mémorisation et peut susciter des confusions avec d’autres mots … cela induira des images mentales faussées. De même si les connaissances syntaxiques ou morphologiques sont limitées.</a:t>
            </a:r>
            <a:endParaRPr lang="fr-FR" sz="1100" i="1" dirty="0">
              <a:solidFill>
                <a:schemeClr val="tx1"/>
              </a:solidFill>
            </a:endParaRPr>
          </a:p>
        </p:txBody>
      </p:sp>
      <p:cxnSp>
        <p:nvCxnSpPr>
          <p:cNvPr id="79" name="Connecteur droit avec flèche 78"/>
          <p:cNvCxnSpPr/>
          <p:nvPr/>
        </p:nvCxnSpPr>
        <p:spPr>
          <a:xfrm>
            <a:off x="1835696" y="3429000"/>
            <a:ext cx="5328592" cy="0"/>
          </a:xfrm>
          <a:prstGeom prst="straightConnector1">
            <a:avLst/>
          </a:prstGeom>
          <a:ln w="28575">
            <a:headEnd type="arrow"/>
            <a:tailEnd type="arrow"/>
          </a:ln>
        </p:spPr>
        <p:style>
          <a:lnRef idx="1">
            <a:schemeClr val="accent1"/>
          </a:lnRef>
          <a:fillRef idx="0">
            <a:schemeClr val="accent1"/>
          </a:fillRef>
          <a:effectRef idx="0">
            <a:schemeClr val="accent1"/>
          </a:effectRef>
          <a:fontRef idx="minor">
            <a:schemeClr val="tx1"/>
          </a:fontRef>
        </p:style>
      </p:cxnSp>
      <p:sp>
        <p:nvSpPr>
          <p:cNvPr id="21" name="Rectangle 20"/>
          <p:cNvSpPr/>
          <p:nvPr/>
        </p:nvSpPr>
        <p:spPr>
          <a:xfrm>
            <a:off x="3563888" y="908720"/>
            <a:ext cx="2088232" cy="13681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1" i="1" dirty="0" smtClean="0">
              <a:solidFill>
                <a:schemeClr val="accent1">
                  <a:lumMod val="75000"/>
                </a:schemeClr>
              </a:solidFill>
            </a:endParaRPr>
          </a:p>
          <a:p>
            <a:pPr algn="ctr"/>
            <a:r>
              <a:rPr lang="fr-FR" b="1" i="1" dirty="0" smtClean="0">
                <a:solidFill>
                  <a:schemeClr val="accent1">
                    <a:lumMod val="75000"/>
                  </a:schemeClr>
                </a:solidFill>
              </a:rPr>
              <a:t>L’état émotionnel</a:t>
            </a:r>
          </a:p>
          <a:p>
            <a:r>
              <a:rPr lang="fr-FR" sz="1100" dirty="0" smtClean="0">
                <a:solidFill>
                  <a:schemeClr val="tx1"/>
                </a:solidFill>
              </a:rPr>
              <a:t>Est partie prenante dans la disponibilité intellectuelle de chacun et influe sur sa manière de recevoir et de comprendre les apprentissages. </a:t>
            </a:r>
          </a:p>
          <a:p>
            <a:pPr algn="ctr"/>
            <a:endParaRPr lang="fr-FR" dirty="0"/>
          </a:p>
        </p:txBody>
      </p:sp>
      <p:sp>
        <p:nvSpPr>
          <p:cNvPr id="22" name="Espace réservé du pied de page 21"/>
          <p:cNvSpPr>
            <a:spLocks noGrp="1"/>
          </p:cNvSpPr>
          <p:nvPr>
            <p:ph type="ftr" sz="quarter" idx="11"/>
          </p:nvPr>
        </p:nvSpPr>
        <p:spPr>
          <a:xfrm>
            <a:off x="4380072" y="6597352"/>
            <a:ext cx="4440400" cy="260648"/>
          </a:xfrm>
        </p:spPr>
        <p:txBody>
          <a:bodyPr/>
          <a:lstStyle/>
          <a:p>
            <a:r>
              <a:rPr kumimoji="0" lang="fr-FR" dirty="0" smtClean="0"/>
              <a:t>Equipe de circonscription de Meaux Villenoy 77</a:t>
            </a:r>
            <a:endParaRPr kumimoji="0" lang="en-US" dirty="0"/>
          </a:p>
        </p:txBody>
      </p:sp>
    </p:spTree>
    <p:extLst>
      <p:ext uri="{BB962C8B-B14F-4D97-AF65-F5344CB8AC3E}">
        <p14:creationId xmlns="" xmlns:p14="http://schemas.microsoft.com/office/powerpoint/2010/main" val="2334722984"/>
      </p:ext>
    </p:extLst>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3"/>
                                        </p:tgtEl>
                                        <p:attrNameLst>
                                          <p:attrName>style.visibility</p:attrName>
                                        </p:attrNameLst>
                                      </p:cBhvr>
                                      <p:to>
                                        <p:strVal val="visible"/>
                                      </p:to>
                                    </p:set>
                                    <p:animEffect transition="in" filter="blinds(horizontal)">
                                      <p:cBhvr>
                                        <p:cTn id="7" dur="500"/>
                                        <p:tgtEl>
                                          <p:spTgt spid="73"/>
                                        </p:tgtEl>
                                      </p:cBhvr>
                                    </p:animEffect>
                                  </p:childTnLst>
                                </p:cTn>
                              </p:par>
                            </p:childTnLst>
                          </p:cTn>
                        </p:par>
                      </p:childTnLst>
                    </p:cTn>
                  </p:par>
                  <p:par>
                    <p:cTn id="8" fill="hold">
                      <p:stCondLst>
                        <p:cond delay="indefinite"/>
                      </p:stCondLst>
                      <p:childTnLst>
                        <p:par>
                          <p:cTn id="9" fill="hold">
                            <p:stCondLst>
                              <p:cond delay="0"/>
                            </p:stCondLst>
                            <p:childTnLst>
                              <p:par>
                                <p:cTn id="10" presetID="55" presetClass="entr" presetSubtype="0" fill="hold" grpId="0" nodeType="clickEffect">
                                  <p:stCondLst>
                                    <p:cond delay="0"/>
                                  </p:stCondLst>
                                  <p:childTnLst>
                                    <p:set>
                                      <p:cBhvr>
                                        <p:cTn id="11" dur="1" fill="hold">
                                          <p:stCondLst>
                                            <p:cond delay="0"/>
                                          </p:stCondLst>
                                        </p:cTn>
                                        <p:tgtEl>
                                          <p:spTgt spid="69"/>
                                        </p:tgtEl>
                                        <p:attrNameLst>
                                          <p:attrName>style.visibility</p:attrName>
                                        </p:attrNameLst>
                                      </p:cBhvr>
                                      <p:to>
                                        <p:strVal val="visible"/>
                                      </p:to>
                                    </p:set>
                                    <p:anim calcmode="lin" valueType="num">
                                      <p:cBhvr>
                                        <p:cTn id="12" dur="1000" fill="hold"/>
                                        <p:tgtEl>
                                          <p:spTgt spid="69"/>
                                        </p:tgtEl>
                                        <p:attrNameLst>
                                          <p:attrName>ppt_w</p:attrName>
                                        </p:attrNameLst>
                                      </p:cBhvr>
                                      <p:tavLst>
                                        <p:tav tm="0">
                                          <p:val>
                                            <p:strVal val="#ppt_w*0.70"/>
                                          </p:val>
                                        </p:tav>
                                        <p:tav tm="100000">
                                          <p:val>
                                            <p:strVal val="#ppt_w"/>
                                          </p:val>
                                        </p:tav>
                                      </p:tavLst>
                                    </p:anim>
                                    <p:anim calcmode="lin" valueType="num">
                                      <p:cBhvr>
                                        <p:cTn id="13" dur="1000" fill="hold"/>
                                        <p:tgtEl>
                                          <p:spTgt spid="69"/>
                                        </p:tgtEl>
                                        <p:attrNameLst>
                                          <p:attrName>ppt_h</p:attrName>
                                        </p:attrNameLst>
                                      </p:cBhvr>
                                      <p:tavLst>
                                        <p:tav tm="0">
                                          <p:val>
                                            <p:strVal val="#ppt_h"/>
                                          </p:val>
                                        </p:tav>
                                        <p:tav tm="100000">
                                          <p:val>
                                            <p:strVal val="#ppt_h"/>
                                          </p:val>
                                        </p:tav>
                                      </p:tavLst>
                                    </p:anim>
                                    <p:animEffect transition="in" filter="fade">
                                      <p:cBhvr>
                                        <p:cTn id="14" dur="1000"/>
                                        <p:tgtEl>
                                          <p:spTgt spid="69"/>
                                        </p:tgtEl>
                                      </p:cBhvr>
                                    </p:animEffect>
                                  </p:childTnLst>
                                </p:cTn>
                              </p:par>
                            </p:childTnLst>
                          </p:cTn>
                        </p:par>
                      </p:childTnLst>
                    </p:cTn>
                  </p:par>
                  <p:par>
                    <p:cTn id="15" fill="hold">
                      <p:stCondLst>
                        <p:cond delay="indefinite"/>
                      </p:stCondLst>
                      <p:childTnLst>
                        <p:par>
                          <p:cTn id="16" fill="hold">
                            <p:stCondLst>
                              <p:cond delay="0"/>
                            </p:stCondLst>
                            <p:childTnLst>
                              <p:par>
                                <p:cTn id="17" presetID="55" presetClass="entr" presetSubtype="0" fill="hold" grpId="0" nodeType="clickEffect">
                                  <p:stCondLst>
                                    <p:cond delay="0"/>
                                  </p:stCondLst>
                                  <p:childTnLst>
                                    <p:set>
                                      <p:cBhvr>
                                        <p:cTn id="18" dur="1" fill="hold">
                                          <p:stCondLst>
                                            <p:cond delay="0"/>
                                          </p:stCondLst>
                                        </p:cTn>
                                        <p:tgtEl>
                                          <p:spTgt spid="72"/>
                                        </p:tgtEl>
                                        <p:attrNameLst>
                                          <p:attrName>style.visibility</p:attrName>
                                        </p:attrNameLst>
                                      </p:cBhvr>
                                      <p:to>
                                        <p:strVal val="visible"/>
                                      </p:to>
                                    </p:set>
                                    <p:anim calcmode="lin" valueType="num">
                                      <p:cBhvr>
                                        <p:cTn id="19" dur="1000" fill="hold"/>
                                        <p:tgtEl>
                                          <p:spTgt spid="72"/>
                                        </p:tgtEl>
                                        <p:attrNameLst>
                                          <p:attrName>ppt_w</p:attrName>
                                        </p:attrNameLst>
                                      </p:cBhvr>
                                      <p:tavLst>
                                        <p:tav tm="0">
                                          <p:val>
                                            <p:strVal val="#ppt_w*0.70"/>
                                          </p:val>
                                        </p:tav>
                                        <p:tav tm="100000">
                                          <p:val>
                                            <p:strVal val="#ppt_w"/>
                                          </p:val>
                                        </p:tav>
                                      </p:tavLst>
                                    </p:anim>
                                    <p:anim calcmode="lin" valueType="num">
                                      <p:cBhvr>
                                        <p:cTn id="20" dur="1000" fill="hold"/>
                                        <p:tgtEl>
                                          <p:spTgt spid="72"/>
                                        </p:tgtEl>
                                        <p:attrNameLst>
                                          <p:attrName>ppt_h</p:attrName>
                                        </p:attrNameLst>
                                      </p:cBhvr>
                                      <p:tavLst>
                                        <p:tav tm="0">
                                          <p:val>
                                            <p:strVal val="#ppt_h"/>
                                          </p:val>
                                        </p:tav>
                                        <p:tav tm="100000">
                                          <p:val>
                                            <p:strVal val="#ppt_h"/>
                                          </p:val>
                                        </p:tav>
                                      </p:tavLst>
                                    </p:anim>
                                    <p:animEffect transition="in" filter="fade">
                                      <p:cBhvr>
                                        <p:cTn id="21" dur="1000"/>
                                        <p:tgtEl>
                                          <p:spTgt spid="72"/>
                                        </p:tgtEl>
                                      </p:cBhvr>
                                    </p:animEffect>
                                  </p:childTnLst>
                                </p:cTn>
                              </p:par>
                            </p:childTnLst>
                          </p:cTn>
                        </p:par>
                      </p:childTnLst>
                    </p:cTn>
                  </p:par>
                  <p:par>
                    <p:cTn id="22" fill="hold">
                      <p:stCondLst>
                        <p:cond delay="indefinite"/>
                      </p:stCondLst>
                      <p:childTnLst>
                        <p:par>
                          <p:cTn id="23" fill="hold">
                            <p:stCondLst>
                              <p:cond delay="0"/>
                            </p:stCondLst>
                            <p:childTnLst>
                              <p:par>
                                <p:cTn id="24" presetID="55" presetClass="entr" presetSubtype="0" fill="hold" grpId="0" nodeType="clickEffect">
                                  <p:stCondLst>
                                    <p:cond delay="0"/>
                                  </p:stCondLst>
                                  <p:childTnLst>
                                    <p:set>
                                      <p:cBhvr>
                                        <p:cTn id="25" dur="1" fill="hold">
                                          <p:stCondLst>
                                            <p:cond delay="0"/>
                                          </p:stCondLst>
                                        </p:cTn>
                                        <p:tgtEl>
                                          <p:spTgt spid="74"/>
                                        </p:tgtEl>
                                        <p:attrNameLst>
                                          <p:attrName>style.visibility</p:attrName>
                                        </p:attrNameLst>
                                      </p:cBhvr>
                                      <p:to>
                                        <p:strVal val="visible"/>
                                      </p:to>
                                    </p:set>
                                    <p:anim calcmode="lin" valueType="num">
                                      <p:cBhvr>
                                        <p:cTn id="26" dur="1000" fill="hold"/>
                                        <p:tgtEl>
                                          <p:spTgt spid="74"/>
                                        </p:tgtEl>
                                        <p:attrNameLst>
                                          <p:attrName>ppt_w</p:attrName>
                                        </p:attrNameLst>
                                      </p:cBhvr>
                                      <p:tavLst>
                                        <p:tav tm="0">
                                          <p:val>
                                            <p:strVal val="#ppt_w*0.70"/>
                                          </p:val>
                                        </p:tav>
                                        <p:tav tm="100000">
                                          <p:val>
                                            <p:strVal val="#ppt_w"/>
                                          </p:val>
                                        </p:tav>
                                      </p:tavLst>
                                    </p:anim>
                                    <p:anim calcmode="lin" valueType="num">
                                      <p:cBhvr>
                                        <p:cTn id="27" dur="1000" fill="hold"/>
                                        <p:tgtEl>
                                          <p:spTgt spid="74"/>
                                        </p:tgtEl>
                                        <p:attrNameLst>
                                          <p:attrName>ppt_h</p:attrName>
                                        </p:attrNameLst>
                                      </p:cBhvr>
                                      <p:tavLst>
                                        <p:tav tm="0">
                                          <p:val>
                                            <p:strVal val="#ppt_h"/>
                                          </p:val>
                                        </p:tav>
                                        <p:tav tm="100000">
                                          <p:val>
                                            <p:strVal val="#ppt_h"/>
                                          </p:val>
                                        </p:tav>
                                      </p:tavLst>
                                    </p:anim>
                                    <p:animEffect transition="in" filter="fade">
                                      <p:cBhvr>
                                        <p:cTn id="28" dur="1000"/>
                                        <p:tgtEl>
                                          <p:spTgt spid="74"/>
                                        </p:tgtEl>
                                      </p:cBhvr>
                                    </p:animEffect>
                                  </p:childTnLst>
                                </p:cTn>
                              </p:par>
                            </p:childTnLst>
                          </p:cTn>
                        </p:par>
                      </p:childTnLst>
                    </p:cTn>
                  </p:par>
                  <p:par>
                    <p:cTn id="29" fill="hold">
                      <p:stCondLst>
                        <p:cond delay="indefinite"/>
                      </p:stCondLst>
                      <p:childTnLst>
                        <p:par>
                          <p:cTn id="30" fill="hold">
                            <p:stCondLst>
                              <p:cond delay="0"/>
                            </p:stCondLst>
                            <p:childTnLst>
                              <p:par>
                                <p:cTn id="31" presetID="55" presetClass="entr" presetSubtype="0" fill="hold" grpId="0" nodeType="clickEffect">
                                  <p:stCondLst>
                                    <p:cond delay="0"/>
                                  </p:stCondLst>
                                  <p:childTnLst>
                                    <p:set>
                                      <p:cBhvr>
                                        <p:cTn id="32" dur="1" fill="hold">
                                          <p:stCondLst>
                                            <p:cond delay="0"/>
                                          </p:stCondLst>
                                        </p:cTn>
                                        <p:tgtEl>
                                          <p:spTgt spid="75"/>
                                        </p:tgtEl>
                                        <p:attrNameLst>
                                          <p:attrName>style.visibility</p:attrName>
                                        </p:attrNameLst>
                                      </p:cBhvr>
                                      <p:to>
                                        <p:strVal val="visible"/>
                                      </p:to>
                                    </p:set>
                                    <p:anim calcmode="lin" valueType="num">
                                      <p:cBhvr>
                                        <p:cTn id="33" dur="1000" fill="hold"/>
                                        <p:tgtEl>
                                          <p:spTgt spid="75"/>
                                        </p:tgtEl>
                                        <p:attrNameLst>
                                          <p:attrName>ppt_w</p:attrName>
                                        </p:attrNameLst>
                                      </p:cBhvr>
                                      <p:tavLst>
                                        <p:tav tm="0">
                                          <p:val>
                                            <p:strVal val="#ppt_w*0.70"/>
                                          </p:val>
                                        </p:tav>
                                        <p:tav tm="100000">
                                          <p:val>
                                            <p:strVal val="#ppt_w"/>
                                          </p:val>
                                        </p:tav>
                                      </p:tavLst>
                                    </p:anim>
                                    <p:anim calcmode="lin" valueType="num">
                                      <p:cBhvr>
                                        <p:cTn id="34" dur="1000" fill="hold"/>
                                        <p:tgtEl>
                                          <p:spTgt spid="75"/>
                                        </p:tgtEl>
                                        <p:attrNameLst>
                                          <p:attrName>ppt_h</p:attrName>
                                        </p:attrNameLst>
                                      </p:cBhvr>
                                      <p:tavLst>
                                        <p:tav tm="0">
                                          <p:val>
                                            <p:strVal val="#ppt_h"/>
                                          </p:val>
                                        </p:tav>
                                        <p:tav tm="100000">
                                          <p:val>
                                            <p:strVal val="#ppt_h"/>
                                          </p:val>
                                        </p:tav>
                                      </p:tavLst>
                                    </p:anim>
                                    <p:animEffect transition="in" filter="fade">
                                      <p:cBhvr>
                                        <p:cTn id="35" dur="1000"/>
                                        <p:tgtEl>
                                          <p:spTgt spid="75"/>
                                        </p:tgtEl>
                                      </p:cBhvr>
                                    </p:animEffect>
                                  </p:childTnLst>
                                </p:cTn>
                              </p:par>
                            </p:childTnLst>
                          </p:cTn>
                        </p:par>
                      </p:childTnLst>
                    </p:cTn>
                  </p:par>
                  <p:par>
                    <p:cTn id="36" fill="hold">
                      <p:stCondLst>
                        <p:cond delay="indefinite"/>
                      </p:stCondLst>
                      <p:childTnLst>
                        <p:par>
                          <p:cTn id="37" fill="hold">
                            <p:stCondLst>
                              <p:cond delay="0"/>
                            </p:stCondLst>
                            <p:childTnLst>
                              <p:par>
                                <p:cTn id="38" presetID="55" presetClass="entr" presetSubtype="0" fill="hold" grpId="0" nodeType="clickEffect">
                                  <p:stCondLst>
                                    <p:cond delay="0"/>
                                  </p:stCondLst>
                                  <p:childTnLst>
                                    <p:set>
                                      <p:cBhvr>
                                        <p:cTn id="39" dur="1" fill="hold">
                                          <p:stCondLst>
                                            <p:cond delay="0"/>
                                          </p:stCondLst>
                                        </p:cTn>
                                        <p:tgtEl>
                                          <p:spTgt spid="76"/>
                                        </p:tgtEl>
                                        <p:attrNameLst>
                                          <p:attrName>style.visibility</p:attrName>
                                        </p:attrNameLst>
                                      </p:cBhvr>
                                      <p:to>
                                        <p:strVal val="visible"/>
                                      </p:to>
                                    </p:set>
                                    <p:anim calcmode="lin" valueType="num">
                                      <p:cBhvr>
                                        <p:cTn id="40" dur="1000" fill="hold"/>
                                        <p:tgtEl>
                                          <p:spTgt spid="76"/>
                                        </p:tgtEl>
                                        <p:attrNameLst>
                                          <p:attrName>ppt_w</p:attrName>
                                        </p:attrNameLst>
                                      </p:cBhvr>
                                      <p:tavLst>
                                        <p:tav tm="0">
                                          <p:val>
                                            <p:strVal val="#ppt_w*0.70"/>
                                          </p:val>
                                        </p:tav>
                                        <p:tav tm="100000">
                                          <p:val>
                                            <p:strVal val="#ppt_w"/>
                                          </p:val>
                                        </p:tav>
                                      </p:tavLst>
                                    </p:anim>
                                    <p:anim calcmode="lin" valueType="num">
                                      <p:cBhvr>
                                        <p:cTn id="41" dur="1000" fill="hold"/>
                                        <p:tgtEl>
                                          <p:spTgt spid="76"/>
                                        </p:tgtEl>
                                        <p:attrNameLst>
                                          <p:attrName>ppt_h</p:attrName>
                                        </p:attrNameLst>
                                      </p:cBhvr>
                                      <p:tavLst>
                                        <p:tav tm="0">
                                          <p:val>
                                            <p:strVal val="#ppt_h"/>
                                          </p:val>
                                        </p:tav>
                                        <p:tav tm="100000">
                                          <p:val>
                                            <p:strVal val="#ppt_h"/>
                                          </p:val>
                                        </p:tav>
                                      </p:tavLst>
                                    </p:anim>
                                    <p:animEffect transition="in" filter="fade">
                                      <p:cBhvr>
                                        <p:cTn id="42" dur="1000"/>
                                        <p:tgtEl>
                                          <p:spTgt spid="76"/>
                                        </p:tgtEl>
                                      </p:cBhvr>
                                    </p:animEffect>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6"/>
                                        </p:tgtEl>
                                        <p:attrNameLst>
                                          <p:attrName>style.visibility</p:attrName>
                                        </p:attrNameLst>
                                      </p:cBhvr>
                                      <p:to>
                                        <p:strVal val="visible"/>
                                      </p:to>
                                    </p:set>
                                    <p:anim calcmode="lin" valueType="num">
                                      <p:cBhvr additive="base">
                                        <p:cTn id="47" dur="500" fill="hold"/>
                                        <p:tgtEl>
                                          <p:spTgt spid="6"/>
                                        </p:tgtEl>
                                        <p:attrNameLst>
                                          <p:attrName>ppt_x</p:attrName>
                                        </p:attrNameLst>
                                      </p:cBhvr>
                                      <p:tavLst>
                                        <p:tav tm="0">
                                          <p:val>
                                            <p:strVal val="#ppt_x"/>
                                          </p:val>
                                        </p:tav>
                                        <p:tav tm="100000">
                                          <p:val>
                                            <p:strVal val="#ppt_x"/>
                                          </p:val>
                                        </p:tav>
                                      </p:tavLst>
                                    </p:anim>
                                    <p:anim calcmode="lin" valueType="num">
                                      <p:cBhvr additive="base">
                                        <p:cTn id="4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nodeType="clickEffect">
                                  <p:stCondLst>
                                    <p:cond delay="0"/>
                                  </p:stCondLst>
                                  <p:childTnLst>
                                    <p:set>
                                      <p:cBhvr>
                                        <p:cTn id="52" dur="1" fill="hold">
                                          <p:stCondLst>
                                            <p:cond delay="0"/>
                                          </p:stCondLst>
                                        </p:cTn>
                                        <p:tgtEl>
                                          <p:spTgt spid="55"/>
                                        </p:tgtEl>
                                        <p:attrNameLst>
                                          <p:attrName>style.visibility</p:attrName>
                                        </p:attrNameLst>
                                      </p:cBhvr>
                                      <p:to>
                                        <p:strVal val="visible"/>
                                      </p:to>
                                    </p:set>
                                    <p:anim calcmode="lin" valueType="num">
                                      <p:cBhvr additive="base">
                                        <p:cTn id="53" dur="500" fill="hold"/>
                                        <p:tgtEl>
                                          <p:spTgt spid="55"/>
                                        </p:tgtEl>
                                        <p:attrNameLst>
                                          <p:attrName>ppt_x</p:attrName>
                                        </p:attrNameLst>
                                      </p:cBhvr>
                                      <p:tavLst>
                                        <p:tav tm="0">
                                          <p:val>
                                            <p:strVal val="#ppt_x"/>
                                          </p:val>
                                        </p:tav>
                                        <p:tav tm="100000">
                                          <p:val>
                                            <p:strVal val="#ppt_x"/>
                                          </p:val>
                                        </p:tav>
                                      </p:tavLst>
                                    </p:anim>
                                    <p:anim calcmode="lin" valueType="num">
                                      <p:cBhvr additive="base">
                                        <p:cTn id="54" dur="500" fill="hold"/>
                                        <p:tgtEl>
                                          <p:spTgt spid="55"/>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nodeType="clickEffect">
                                  <p:stCondLst>
                                    <p:cond delay="0"/>
                                  </p:stCondLst>
                                  <p:childTnLst>
                                    <p:set>
                                      <p:cBhvr>
                                        <p:cTn id="58" dur="1" fill="hold">
                                          <p:stCondLst>
                                            <p:cond delay="0"/>
                                          </p:stCondLst>
                                        </p:cTn>
                                        <p:tgtEl>
                                          <p:spTgt spid="26"/>
                                        </p:tgtEl>
                                        <p:attrNameLst>
                                          <p:attrName>style.visibility</p:attrName>
                                        </p:attrNameLst>
                                      </p:cBhvr>
                                      <p:to>
                                        <p:strVal val="visible"/>
                                      </p:to>
                                    </p:set>
                                    <p:anim calcmode="lin" valueType="num">
                                      <p:cBhvr additive="base">
                                        <p:cTn id="59" dur="500" fill="hold"/>
                                        <p:tgtEl>
                                          <p:spTgt spid="26"/>
                                        </p:tgtEl>
                                        <p:attrNameLst>
                                          <p:attrName>ppt_x</p:attrName>
                                        </p:attrNameLst>
                                      </p:cBhvr>
                                      <p:tavLst>
                                        <p:tav tm="0">
                                          <p:val>
                                            <p:strVal val="#ppt_x"/>
                                          </p:val>
                                        </p:tav>
                                        <p:tav tm="100000">
                                          <p:val>
                                            <p:strVal val="#ppt_x"/>
                                          </p:val>
                                        </p:tav>
                                      </p:tavLst>
                                    </p:anim>
                                    <p:anim calcmode="lin" valueType="num">
                                      <p:cBhvr additive="base">
                                        <p:cTn id="60"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nodeType="clickEffect">
                                  <p:stCondLst>
                                    <p:cond delay="0"/>
                                  </p:stCondLst>
                                  <p:childTnLst>
                                    <p:set>
                                      <p:cBhvr>
                                        <p:cTn id="64" dur="1" fill="hold">
                                          <p:stCondLst>
                                            <p:cond delay="0"/>
                                          </p:stCondLst>
                                        </p:cTn>
                                        <p:tgtEl>
                                          <p:spTgt spid="25"/>
                                        </p:tgtEl>
                                        <p:attrNameLst>
                                          <p:attrName>style.visibility</p:attrName>
                                        </p:attrNameLst>
                                      </p:cBhvr>
                                      <p:to>
                                        <p:strVal val="visible"/>
                                      </p:to>
                                    </p:set>
                                    <p:anim calcmode="lin" valueType="num">
                                      <p:cBhvr additive="base">
                                        <p:cTn id="65" dur="500" fill="hold"/>
                                        <p:tgtEl>
                                          <p:spTgt spid="25"/>
                                        </p:tgtEl>
                                        <p:attrNameLst>
                                          <p:attrName>ppt_x</p:attrName>
                                        </p:attrNameLst>
                                      </p:cBhvr>
                                      <p:tavLst>
                                        <p:tav tm="0">
                                          <p:val>
                                            <p:strVal val="#ppt_x"/>
                                          </p:val>
                                        </p:tav>
                                        <p:tav tm="100000">
                                          <p:val>
                                            <p:strVal val="#ppt_x"/>
                                          </p:val>
                                        </p:tav>
                                      </p:tavLst>
                                    </p:anim>
                                    <p:anim calcmode="lin" valueType="num">
                                      <p:cBhvr additive="base">
                                        <p:cTn id="66"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 presetClass="entr" presetSubtype="4" fill="hold" nodeType="clickEffect">
                                  <p:stCondLst>
                                    <p:cond delay="0"/>
                                  </p:stCondLst>
                                  <p:childTnLst>
                                    <p:set>
                                      <p:cBhvr>
                                        <p:cTn id="70" dur="1" fill="hold">
                                          <p:stCondLst>
                                            <p:cond delay="0"/>
                                          </p:stCondLst>
                                        </p:cTn>
                                        <p:tgtEl>
                                          <p:spTgt spid="52"/>
                                        </p:tgtEl>
                                        <p:attrNameLst>
                                          <p:attrName>style.visibility</p:attrName>
                                        </p:attrNameLst>
                                      </p:cBhvr>
                                      <p:to>
                                        <p:strVal val="visible"/>
                                      </p:to>
                                    </p:set>
                                    <p:anim calcmode="lin" valueType="num">
                                      <p:cBhvr additive="base">
                                        <p:cTn id="71" dur="500" fill="hold"/>
                                        <p:tgtEl>
                                          <p:spTgt spid="52"/>
                                        </p:tgtEl>
                                        <p:attrNameLst>
                                          <p:attrName>ppt_x</p:attrName>
                                        </p:attrNameLst>
                                      </p:cBhvr>
                                      <p:tavLst>
                                        <p:tav tm="0">
                                          <p:val>
                                            <p:strVal val="#ppt_x"/>
                                          </p:val>
                                        </p:tav>
                                        <p:tav tm="100000">
                                          <p:val>
                                            <p:strVal val="#ppt_x"/>
                                          </p:val>
                                        </p:tav>
                                      </p:tavLst>
                                    </p:anim>
                                    <p:anim calcmode="lin" valueType="num">
                                      <p:cBhvr additive="base">
                                        <p:cTn id="72" dur="500" fill="hold"/>
                                        <p:tgtEl>
                                          <p:spTgt spid="52"/>
                                        </p:tgtEl>
                                        <p:attrNameLst>
                                          <p:attrName>ppt_y</p:attrName>
                                        </p:attrNameLst>
                                      </p:cBhvr>
                                      <p:tavLst>
                                        <p:tav tm="0">
                                          <p:val>
                                            <p:strVal val="1+#ppt_h/2"/>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2" presetClass="entr" presetSubtype="4" fill="hold" nodeType="clickEffect">
                                  <p:stCondLst>
                                    <p:cond delay="0"/>
                                  </p:stCondLst>
                                  <p:childTnLst>
                                    <p:set>
                                      <p:cBhvr>
                                        <p:cTn id="76" dur="1" fill="hold">
                                          <p:stCondLst>
                                            <p:cond delay="0"/>
                                          </p:stCondLst>
                                        </p:cTn>
                                        <p:tgtEl>
                                          <p:spTgt spid="12"/>
                                        </p:tgtEl>
                                        <p:attrNameLst>
                                          <p:attrName>style.visibility</p:attrName>
                                        </p:attrNameLst>
                                      </p:cBhvr>
                                      <p:to>
                                        <p:strVal val="visible"/>
                                      </p:to>
                                    </p:set>
                                    <p:anim calcmode="lin" valueType="num">
                                      <p:cBhvr additive="base">
                                        <p:cTn id="77" dur="500" fill="hold"/>
                                        <p:tgtEl>
                                          <p:spTgt spid="12"/>
                                        </p:tgtEl>
                                        <p:attrNameLst>
                                          <p:attrName>ppt_x</p:attrName>
                                        </p:attrNameLst>
                                      </p:cBhvr>
                                      <p:tavLst>
                                        <p:tav tm="0">
                                          <p:val>
                                            <p:strVal val="#ppt_x"/>
                                          </p:val>
                                        </p:tav>
                                        <p:tav tm="100000">
                                          <p:val>
                                            <p:strVal val="#ppt_x"/>
                                          </p:val>
                                        </p:tav>
                                      </p:tavLst>
                                    </p:anim>
                                    <p:anim calcmode="lin" valueType="num">
                                      <p:cBhvr additive="base">
                                        <p:cTn id="7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2" presetClass="entr" presetSubtype="4" fill="hold" nodeType="clickEffect">
                                  <p:stCondLst>
                                    <p:cond delay="0"/>
                                  </p:stCondLst>
                                  <p:childTnLst>
                                    <p:set>
                                      <p:cBhvr>
                                        <p:cTn id="82" dur="1" fill="hold">
                                          <p:stCondLst>
                                            <p:cond delay="0"/>
                                          </p:stCondLst>
                                        </p:cTn>
                                        <p:tgtEl>
                                          <p:spTgt spid="7"/>
                                        </p:tgtEl>
                                        <p:attrNameLst>
                                          <p:attrName>style.visibility</p:attrName>
                                        </p:attrNameLst>
                                      </p:cBhvr>
                                      <p:to>
                                        <p:strVal val="visible"/>
                                      </p:to>
                                    </p:set>
                                    <p:anim calcmode="lin" valueType="num">
                                      <p:cBhvr additive="base">
                                        <p:cTn id="83" dur="500" fill="hold"/>
                                        <p:tgtEl>
                                          <p:spTgt spid="7"/>
                                        </p:tgtEl>
                                        <p:attrNameLst>
                                          <p:attrName>ppt_x</p:attrName>
                                        </p:attrNameLst>
                                      </p:cBhvr>
                                      <p:tavLst>
                                        <p:tav tm="0">
                                          <p:val>
                                            <p:strVal val="#ppt_x"/>
                                          </p:val>
                                        </p:tav>
                                        <p:tav tm="100000">
                                          <p:val>
                                            <p:strVal val="#ppt_x"/>
                                          </p:val>
                                        </p:tav>
                                      </p:tavLst>
                                    </p:anim>
                                    <p:anim calcmode="lin" valueType="num">
                                      <p:cBhvr additive="base">
                                        <p:cTn id="8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85" fill="hold">
                      <p:stCondLst>
                        <p:cond delay="indefinite"/>
                      </p:stCondLst>
                      <p:childTnLst>
                        <p:par>
                          <p:cTn id="86" fill="hold">
                            <p:stCondLst>
                              <p:cond delay="0"/>
                            </p:stCondLst>
                            <p:childTnLst>
                              <p:par>
                                <p:cTn id="87" presetID="2" presetClass="entr" presetSubtype="4" fill="hold" nodeType="clickEffect">
                                  <p:stCondLst>
                                    <p:cond delay="0"/>
                                  </p:stCondLst>
                                  <p:childTnLst>
                                    <p:set>
                                      <p:cBhvr>
                                        <p:cTn id="88" dur="1" fill="hold">
                                          <p:stCondLst>
                                            <p:cond delay="0"/>
                                          </p:stCondLst>
                                        </p:cTn>
                                        <p:tgtEl>
                                          <p:spTgt spid="20"/>
                                        </p:tgtEl>
                                        <p:attrNameLst>
                                          <p:attrName>style.visibility</p:attrName>
                                        </p:attrNameLst>
                                      </p:cBhvr>
                                      <p:to>
                                        <p:strVal val="visible"/>
                                      </p:to>
                                    </p:set>
                                    <p:anim calcmode="lin" valueType="num">
                                      <p:cBhvr additive="base">
                                        <p:cTn id="89" dur="500" fill="hold"/>
                                        <p:tgtEl>
                                          <p:spTgt spid="20"/>
                                        </p:tgtEl>
                                        <p:attrNameLst>
                                          <p:attrName>ppt_x</p:attrName>
                                        </p:attrNameLst>
                                      </p:cBhvr>
                                      <p:tavLst>
                                        <p:tav tm="0">
                                          <p:val>
                                            <p:strVal val="#ppt_x"/>
                                          </p:val>
                                        </p:tav>
                                        <p:tav tm="100000">
                                          <p:val>
                                            <p:strVal val="#ppt_x"/>
                                          </p:val>
                                        </p:tav>
                                      </p:tavLst>
                                    </p:anim>
                                    <p:anim calcmode="lin" valueType="num">
                                      <p:cBhvr additive="base">
                                        <p:cTn id="90"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91" fill="hold">
                      <p:stCondLst>
                        <p:cond delay="indefinite"/>
                      </p:stCondLst>
                      <p:childTnLst>
                        <p:par>
                          <p:cTn id="92" fill="hold">
                            <p:stCondLst>
                              <p:cond delay="0"/>
                            </p:stCondLst>
                            <p:childTnLst>
                              <p:par>
                                <p:cTn id="93" presetID="2" presetClass="entr" presetSubtype="4" fill="hold" nodeType="clickEffect">
                                  <p:stCondLst>
                                    <p:cond delay="0"/>
                                  </p:stCondLst>
                                  <p:childTnLst>
                                    <p:set>
                                      <p:cBhvr>
                                        <p:cTn id="94" dur="1" fill="hold">
                                          <p:stCondLst>
                                            <p:cond delay="0"/>
                                          </p:stCondLst>
                                        </p:cTn>
                                        <p:tgtEl>
                                          <p:spTgt spid="14"/>
                                        </p:tgtEl>
                                        <p:attrNameLst>
                                          <p:attrName>style.visibility</p:attrName>
                                        </p:attrNameLst>
                                      </p:cBhvr>
                                      <p:to>
                                        <p:strVal val="visible"/>
                                      </p:to>
                                    </p:set>
                                    <p:anim calcmode="lin" valueType="num">
                                      <p:cBhvr additive="base">
                                        <p:cTn id="95" dur="500" fill="hold"/>
                                        <p:tgtEl>
                                          <p:spTgt spid="14"/>
                                        </p:tgtEl>
                                        <p:attrNameLst>
                                          <p:attrName>ppt_x</p:attrName>
                                        </p:attrNameLst>
                                      </p:cBhvr>
                                      <p:tavLst>
                                        <p:tav tm="0">
                                          <p:val>
                                            <p:strVal val="#ppt_x"/>
                                          </p:val>
                                        </p:tav>
                                        <p:tav tm="100000">
                                          <p:val>
                                            <p:strVal val="#ppt_x"/>
                                          </p:val>
                                        </p:tav>
                                      </p:tavLst>
                                    </p:anim>
                                    <p:anim calcmode="lin" valueType="num">
                                      <p:cBhvr additive="base">
                                        <p:cTn id="96"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97" fill="hold">
                      <p:stCondLst>
                        <p:cond delay="indefinite"/>
                      </p:stCondLst>
                      <p:childTnLst>
                        <p:par>
                          <p:cTn id="98" fill="hold">
                            <p:stCondLst>
                              <p:cond delay="0"/>
                            </p:stCondLst>
                            <p:childTnLst>
                              <p:par>
                                <p:cTn id="99" presetID="2" presetClass="entr" presetSubtype="4" fill="hold" nodeType="clickEffect">
                                  <p:stCondLst>
                                    <p:cond delay="0"/>
                                  </p:stCondLst>
                                  <p:childTnLst>
                                    <p:set>
                                      <p:cBhvr>
                                        <p:cTn id="100" dur="1" fill="hold">
                                          <p:stCondLst>
                                            <p:cond delay="0"/>
                                          </p:stCondLst>
                                        </p:cTn>
                                        <p:tgtEl>
                                          <p:spTgt spid="79"/>
                                        </p:tgtEl>
                                        <p:attrNameLst>
                                          <p:attrName>style.visibility</p:attrName>
                                        </p:attrNameLst>
                                      </p:cBhvr>
                                      <p:to>
                                        <p:strVal val="visible"/>
                                      </p:to>
                                    </p:set>
                                    <p:anim calcmode="lin" valueType="num">
                                      <p:cBhvr additive="base">
                                        <p:cTn id="101" dur="500" fill="hold"/>
                                        <p:tgtEl>
                                          <p:spTgt spid="79"/>
                                        </p:tgtEl>
                                        <p:attrNameLst>
                                          <p:attrName>ppt_x</p:attrName>
                                        </p:attrNameLst>
                                      </p:cBhvr>
                                      <p:tavLst>
                                        <p:tav tm="0">
                                          <p:val>
                                            <p:strVal val="#ppt_x"/>
                                          </p:val>
                                        </p:tav>
                                        <p:tav tm="100000">
                                          <p:val>
                                            <p:strVal val="#ppt_x"/>
                                          </p:val>
                                        </p:tav>
                                      </p:tavLst>
                                    </p:anim>
                                    <p:anim calcmode="lin" valueType="num">
                                      <p:cBhvr additive="base">
                                        <p:cTn id="102" dur="500" fill="hold"/>
                                        <p:tgtEl>
                                          <p:spTgt spid="79"/>
                                        </p:tgtEl>
                                        <p:attrNameLst>
                                          <p:attrName>ppt_y</p:attrName>
                                        </p:attrNameLst>
                                      </p:cBhvr>
                                      <p:tavLst>
                                        <p:tav tm="0">
                                          <p:val>
                                            <p:strVal val="1+#ppt_h/2"/>
                                          </p:val>
                                        </p:tav>
                                        <p:tav tm="100000">
                                          <p:val>
                                            <p:strVal val="#ppt_y"/>
                                          </p:val>
                                        </p:tav>
                                      </p:tavLst>
                                    </p:anim>
                                  </p:childTnLst>
                                </p:cTn>
                              </p:par>
                            </p:childTnLst>
                          </p:cTn>
                        </p:par>
                      </p:childTnLst>
                    </p:cTn>
                  </p:par>
                  <p:par>
                    <p:cTn id="103" fill="hold">
                      <p:stCondLst>
                        <p:cond delay="indefinite"/>
                      </p:stCondLst>
                      <p:childTnLst>
                        <p:par>
                          <p:cTn id="104" fill="hold">
                            <p:stCondLst>
                              <p:cond delay="0"/>
                            </p:stCondLst>
                            <p:childTnLst>
                              <p:par>
                                <p:cTn id="105" presetID="55" presetClass="entr" presetSubtype="0" fill="hold" grpId="0" nodeType="clickEffect">
                                  <p:stCondLst>
                                    <p:cond delay="0"/>
                                  </p:stCondLst>
                                  <p:childTnLst>
                                    <p:set>
                                      <p:cBhvr>
                                        <p:cTn id="106" dur="1" fill="hold">
                                          <p:stCondLst>
                                            <p:cond delay="0"/>
                                          </p:stCondLst>
                                        </p:cTn>
                                        <p:tgtEl>
                                          <p:spTgt spid="21"/>
                                        </p:tgtEl>
                                        <p:attrNameLst>
                                          <p:attrName>style.visibility</p:attrName>
                                        </p:attrNameLst>
                                      </p:cBhvr>
                                      <p:to>
                                        <p:strVal val="visible"/>
                                      </p:to>
                                    </p:set>
                                    <p:anim calcmode="lin" valueType="num">
                                      <p:cBhvr>
                                        <p:cTn id="107" dur="1000" fill="hold"/>
                                        <p:tgtEl>
                                          <p:spTgt spid="21"/>
                                        </p:tgtEl>
                                        <p:attrNameLst>
                                          <p:attrName>ppt_w</p:attrName>
                                        </p:attrNameLst>
                                      </p:cBhvr>
                                      <p:tavLst>
                                        <p:tav tm="0">
                                          <p:val>
                                            <p:strVal val="#ppt_w*0.70"/>
                                          </p:val>
                                        </p:tav>
                                        <p:tav tm="100000">
                                          <p:val>
                                            <p:strVal val="#ppt_w"/>
                                          </p:val>
                                        </p:tav>
                                      </p:tavLst>
                                    </p:anim>
                                    <p:anim calcmode="lin" valueType="num">
                                      <p:cBhvr>
                                        <p:cTn id="108" dur="1000" fill="hold"/>
                                        <p:tgtEl>
                                          <p:spTgt spid="21"/>
                                        </p:tgtEl>
                                        <p:attrNameLst>
                                          <p:attrName>ppt_h</p:attrName>
                                        </p:attrNameLst>
                                      </p:cBhvr>
                                      <p:tavLst>
                                        <p:tav tm="0">
                                          <p:val>
                                            <p:strVal val="#ppt_h"/>
                                          </p:val>
                                        </p:tav>
                                        <p:tav tm="100000">
                                          <p:val>
                                            <p:strVal val="#ppt_h"/>
                                          </p:val>
                                        </p:tav>
                                      </p:tavLst>
                                    </p:anim>
                                    <p:animEffect transition="in" filter="fade">
                                      <p:cBhvr>
                                        <p:cTn id="109" dur="1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 grpId="0"/>
      <p:bldP spid="72" grpId="0"/>
      <p:bldP spid="73" grpId="0"/>
      <p:bldP spid="74" grpId="0"/>
      <p:bldP spid="75" grpId="0"/>
      <p:bldP spid="76" grpId="0"/>
      <p:bldP spid="21"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57200" y="1196752"/>
            <a:ext cx="8229600" cy="5040560"/>
          </a:xfrm>
        </p:spPr>
        <p:txBody>
          <a:bodyPr>
            <a:normAutofit fontScale="92500" lnSpcReduction="20000"/>
          </a:bodyPr>
          <a:lstStyle/>
          <a:p>
            <a:r>
              <a:rPr lang="fr-FR" dirty="0" smtClean="0"/>
              <a:t>Comprendre demande une participation active et dynamique du lecteur. Ce n’est pas un processus qui surgit automatiquement dès que l’on est capable d’écouter ou de déchiffrer un texte.</a:t>
            </a:r>
          </a:p>
          <a:p>
            <a:r>
              <a:rPr lang="fr-FR" dirty="0" smtClean="0"/>
              <a:t>Comprendre nécessite un apprentissage.</a:t>
            </a:r>
          </a:p>
          <a:p>
            <a:r>
              <a:rPr lang="fr-FR" dirty="0" smtClean="0"/>
              <a:t>Apprendre à comprendre à un élève implique la prise en compte des processus en jeu et des difficultés potentielles. Une planification des apprentissages est nécessaire.</a:t>
            </a:r>
          </a:p>
          <a:p>
            <a:r>
              <a:rPr lang="fr-FR" dirty="0" smtClean="0"/>
              <a:t>Le choix des </a:t>
            </a:r>
            <a:r>
              <a:rPr lang="fr-FR" smtClean="0"/>
              <a:t>supports doit donc </a:t>
            </a:r>
            <a:r>
              <a:rPr lang="fr-FR" dirty="0" smtClean="0"/>
              <a:t>être pensé en fonction des habiletés travaillées.</a:t>
            </a:r>
          </a:p>
          <a:p>
            <a:endParaRPr lang="fr-FR" dirty="0" smtClean="0"/>
          </a:p>
          <a:p>
            <a:pPr>
              <a:buNone/>
            </a:pPr>
            <a:r>
              <a:rPr lang="fr-FR" i="1" dirty="0" smtClean="0"/>
              <a:t>C’est ce que proposent les outils </a:t>
            </a:r>
            <a:r>
              <a:rPr lang="fr-FR" i="1" dirty="0" err="1" smtClean="0"/>
              <a:t>Lector</a:t>
            </a:r>
            <a:r>
              <a:rPr lang="fr-FR" i="1" dirty="0" smtClean="0"/>
              <a:t> &amp; </a:t>
            </a:r>
            <a:r>
              <a:rPr lang="fr-FR" i="1" dirty="0" err="1" smtClean="0"/>
              <a:t>Lectrix</a:t>
            </a:r>
            <a:r>
              <a:rPr lang="fr-FR" i="1" dirty="0" smtClean="0"/>
              <a:t> et </a:t>
            </a:r>
            <a:r>
              <a:rPr lang="fr-FR" i="1" dirty="0" err="1" smtClean="0"/>
              <a:t>Lectorino</a:t>
            </a:r>
            <a:r>
              <a:rPr lang="fr-FR" i="1" dirty="0" smtClean="0"/>
              <a:t> &amp; </a:t>
            </a:r>
            <a:r>
              <a:rPr lang="fr-FR" i="1" dirty="0" err="1" smtClean="0"/>
              <a:t>Lectorinette</a:t>
            </a:r>
            <a:r>
              <a:rPr lang="fr-FR" i="1" dirty="0" smtClean="0"/>
              <a:t>.</a:t>
            </a:r>
            <a:endParaRPr lang="fr-FR" i="1" dirty="0"/>
          </a:p>
        </p:txBody>
      </p:sp>
      <p:sp>
        <p:nvSpPr>
          <p:cNvPr id="3" name="Titre 2"/>
          <p:cNvSpPr>
            <a:spLocks noGrp="1"/>
          </p:cNvSpPr>
          <p:nvPr>
            <p:ph type="title"/>
          </p:nvPr>
        </p:nvSpPr>
        <p:spPr/>
        <p:txBody>
          <a:bodyPr>
            <a:normAutofit/>
          </a:bodyPr>
          <a:lstStyle/>
          <a:p>
            <a:pPr algn="ctr"/>
            <a:r>
              <a:rPr lang="fr-FR" sz="3200" dirty="0" smtClean="0">
                <a:solidFill>
                  <a:srgbClr val="0070C0"/>
                </a:solidFill>
              </a:rPr>
              <a:t>Toutes ces fonctions interagissent</a:t>
            </a:r>
            <a:endParaRPr lang="fr-FR" sz="3200" dirty="0">
              <a:solidFill>
                <a:srgbClr val="0070C0"/>
              </a:solidFill>
            </a:endParaRPr>
          </a:p>
        </p:txBody>
      </p:sp>
      <p:sp>
        <p:nvSpPr>
          <p:cNvPr id="4" name="Espace réservé du pied de page 3"/>
          <p:cNvSpPr>
            <a:spLocks noGrp="1"/>
          </p:cNvSpPr>
          <p:nvPr>
            <p:ph type="ftr" sz="quarter" idx="11"/>
          </p:nvPr>
        </p:nvSpPr>
        <p:spPr>
          <a:xfrm>
            <a:off x="4380072" y="6453336"/>
            <a:ext cx="4584416" cy="319733"/>
          </a:xfrm>
        </p:spPr>
        <p:txBody>
          <a:bodyPr/>
          <a:lstStyle/>
          <a:p>
            <a:r>
              <a:rPr kumimoji="0" lang="fr-FR" dirty="0" smtClean="0"/>
              <a:t>Equipe de circonscription de Meaux Villenoy 77</a:t>
            </a:r>
            <a:endParaRPr kumimoji="0" lang="en-US" dirty="0"/>
          </a:p>
        </p:txBody>
      </p:sp>
    </p:spTree>
    <p:extLst>
      <p:ext uri="{BB962C8B-B14F-4D97-AF65-F5344CB8AC3E}">
        <p14:creationId xmlns="" xmlns:p14="http://schemas.microsoft.com/office/powerpoint/2010/main" val="999000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linds(horizont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linds(horizont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linds(horizont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animEffect transition="in" filter="box(in)">
                                      <p:cBhvr>
                                        <p:cTn id="27"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67544" y="1700808"/>
            <a:ext cx="8229600" cy="4525963"/>
          </a:xfrm>
        </p:spPr>
        <p:txBody>
          <a:bodyPr/>
          <a:lstStyle/>
          <a:p>
            <a:r>
              <a:rPr lang="fr-FR" b="1" dirty="0" smtClean="0"/>
              <a:t>La lecture : apprentissage et difficultés  </a:t>
            </a:r>
          </a:p>
          <a:p>
            <a:pPr>
              <a:buNone/>
            </a:pPr>
            <a:r>
              <a:rPr lang="fr-FR" dirty="0" smtClean="0"/>
              <a:t>J </a:t>
            </a:r>
            <a:r>
              <a:rPr lang="fr-FR" dirty="0" err="1" smtClean="0"/>
              <a:t>Giasson</a:t>
            </a:r>
            <a:r>
              <a:rPr lang="fr-FR" dirty="0" smtClean="0"/>
              <a:t> – </a:t>
            </a:r>
            <a:r>
              <a:rPr lang="fr-FR" sz="2400" i="1" dirty="0" smtClean="0"/>
              <a:t>de Boeck   </a:t>
            </a:r>
            <a:r>
              <a:rPr lang="fr-FR" sz="1800" i="1" dirty="0" smtClean="0"/>
              <a:t>2012</a:t>
            </a:r>
          </a:p>
          <a:p>
            <a:r>
              <a:rPr lang="fr-FR" b="1" dirty="0" smtClean="0"/>
              <a:t>Aider les élèves à comprendre  </a:t>
            </a:r>
            <a:r>
              <a:rPr lang="fr-FR" dirty="0" smtClean="0"/>
              <a:t>D </a:t>
            </a:r>
            <a:r>
              <a:rPr lang="fr-FR" dirty="0" err="1" smtClean="0"/>
              <a:t>Goanac’h</a:t>
            </a:r>
            <a:r>
              <a:rPr lang="fr-FR" dirty="0" smtClean="0"/>
              <a:t> et M Fayol</a:t>
            </a:r>
            <a:r>
              <a:rPr lang="fr-FR" i="1" dirty="0" smtClean="0"/>
              <a:t> – </a:t>
            </a:r>
            <a:r>
              <a:rPr lang="fr-FR" sz="2400" i="1" dirty="0" smtClean="0"/>
              <a:t>Hachette éducation   </a:t>
            </a:r>
            <a:r>
              <a:rPr lang="fr-FR" sz="1800" i="1" dirty="0" smtClean="0"/>
              <a:t>2010</a:t>
            </a:r>
          </a:p>
          <a:p>
            <a:r>
              <a:rPr lang="fr-FR" b="1" dirty="0" smtClean="0"/>
              <a:t>Comprendre les textes écrits</a:t>
            </a:r>
            <a:r>
              <a:rPr lang="fr-FR" i="1" dirty="0" smtClean="0"/>
              <a:t> </a:t>
            </a:r>
            <a:r>
              <a:rPr lang="fr-FR" sz="2000" i="1" dirty="0" smtClean="0"/>
              <a:t>(textes littéraires, textes documentaires, textes informatifs)</a:t>
            </a:r>
            <a:r>
              <a:rPr lang="fr-FR" i="1" dirty="0" smtClean="0"/>
              <a:t>   </a:t>
            </a:r>
            <a:r>
              <a:rPr lang="fr-FR" dirty="0" smtClean="0"/>
              <a:t>P </a:t>
            </a:r>
            <a:r>
              <a:rPr lang="fr-FR" dirty="0" err="1" smtClean="0"/>
              <a:t>Joole</a:t>
            </a:r>
            <a:r>
              <a:rPr lang="fr-FR" i="1" dirty="0" smtClean="0"/>
              <a:t> - </a:t>
            </a:r>
            <a:r>
              <a:rPr lang="fr-FR" sz="2400" i="1" dirty="0" err="1" smtClean="0"/>
              <a:t>scérén</a:t>
            </a:r>
            <a:r>
              <a:rPr lang="fr-FR" i="1" dirty="0" smtClean="0"/>
              <a:t>   </a:t>
            </a:r>
            <a:r>
              <a:rPr lang="fr-FR" sz="2400" i="1" dirty="0" smtClean="0"/>
              <a:t>Retz</a:t>
            </a:r>
            <a:r>
              <a:rPr lang="fr-FR" i="1" dirty="0" smtClean="0"/>
              <a:t>   </a:t>
            </a:r>
            <a:r>
              <a:rPr lang="fr-FR" sz="1800" i="1" dirty="0" smtClean="0"/>
              <a:t>2008</a:t>
            </a:r>
          </a:p>
          <a:p>
            <a:r>
              <a:rPr lang="fr-FR" b="1" dirty="0" smtClean="0"/>
              <a:t>Comprendre l’enfant apprenti lecteur</a:t>
            </a:r>
            <a:r>
              <a:rPr lang="fr-FR" i="1" dirty="0" smtClean="0"/>
              <a:t>  </a:t>
            </a:r>
            <a:r>
              <a:rPr lang="fr-FR" dirty="0" smtClean="0"/>
              <a:t>sous la direction de G Chauveau</a:t>
            </a:r>
            <a:r>
              <a:rPr lang="fr-FR" i="1" dirty="0" smtClean="0"/>
              <a:t>  </a:t>
            </a:r>
            <a:r>
              <a:rPr lang="fr-FR" sz="2400" i="1" dirty="0" smtClean="0"/>
              <a:t>Retz</a:t>
            </a:r>
            <a:r>
              <a:rPr lang="fr-FR" i="1" dirty="0" smtClean="0"/>
              <a:t> </a:t>
            </a:r>
            <a:r>
              <a:rPr lang="fr-FR" sz="2000" i="1" dirty="0" smtClean="0"/>
              <a:t>Pédagogie</a:t>
            </a:r>
            <a:r>
              <a:rPr lang="fr-FR" i="1" dirty="0" smtClean="0"/>
              <a:t>  </a:t>
            </a:r>
            <a:r>
              <a:rPr lang="fr-FR" sz="1800" i="1" dirty="0" smtClean="0"/>
              <a:t>2001</a:t>
            </a:r>
          </a:p>
          <a:p>
            <a:endParaRPr lang="fr-FR" dirty="0"/>
          </a:p>
        </p:txBody>
      </p:sp>
      <p:sp>
        <p:nvSpPr>
          <p:cNvPr id="3" name="Titre 2"/>
          <p:cNvSpPr>
            <a:spLocks noGrp="1"/>
          </p:cNvSpPr>
          <p:nvPr>
            <p:ph type="title"/>
          </p:nvPr>
        </p:nvSpPr>
        <p:spPr/>
        <p:txBody>
          <a:bodyPr>
            <a:normAutofit fontScale="90000"/>
          </a:bodyPr>
          <a:lstStyle/>
          <a:p>
            <a:pPr algn="ctr"/>
            <a:r>
              <a:rPr lang="fr-FR" sz="3600" dirty="0" smtClean="0">
                <a:solidFill>
                  <a:srgbClr val="0070C0"/>
                </a:solidFill>
              </a:rPr>
              <a:t>Bibliographie</a:t>
            </a:r>
            <a:br>
              <a:rPr lang="fr-FR" sz="3600" dirty="0" smtClean="0">
                <a:solidFill>
                  <a:srgbClr val="0070C0"/>
                </a:solidFill>
              </a:rPr>
            </a:br>
            <a:r>
              <a:rPr lang="fr-FR" sz="3600" dirty="0" smtClean="0">
                <a:solidFill>
                  <a:srgbClr val="0070C0"/>
                </a:solidFill>
              </a:rPr>
              <a:t>Quelques ressources </a:t>
            </a:r>
            <a:endParaRPr lang="fr-FR" sz="3600" dirty="0">
              <a:solidFill>
                <a:srgbClr val="0070C0"/>
              </a:solidFill>
            </a:endParaRPr>
          </a:p>
        </p:txBody>
      </p:sp>
      <p:sp>
        <p:nvSpPr>
          <p:cNvPr id="4" name="Espace réservé du pied de page 3"/>
          <p:cNvSpPr>
            <a:spLocks noGrp="1"/>
          </p:cNvSpPr>
          <p:nvPr>
            <p:ph type="ftr" sz="quarter" idx="11"/>
          </p:nvPr>
        </p:nvSpPr>
        <p:spPr>
          <a:xfrm>
            <a:off x="4380072" y="6525344"/>
            <a:ext cx="4440400" cy="247725"/>
          </a:xfrm>
        </p:spPr>
        <p:txBody>
          <a:bodyPr/>
          <a:lstStyle/>
          <a:p>
            <a:r>
              <a:rPr kumimoji="0" lang="fr-FR" dirty="0" smtClean="0"/>
              <a:t>Equipe de circonscription de Meaux Villenoy 77</a:t>
            </a:r>
            <a:endParaRPr kumimoji="0"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457200" y="274638"/>
            <a:ext cx="8229600" cy="850106"/>
          </a:xfrm>
        </p:spPr>
        <p:txBody>
          <a:bodyPr>
            <a:normAutofit/>
          </a:bodyPr>
          <a:lstStyle/>
          <a:p>
            <a:pPr algn="ctr"/>
            <a:r>
              <a:rPr lang="fr-FR" sz="3600" dirty="0" smtClean="0"/>
              <a:t>Et vous ?</a:t>
            </a:r>
            <a:endParaRPr lang="fr-FR" sz="3600" dirty="0"/>
          </a:p>
        </p:txBody>
      </p:sp>
      <p:sp>
        <p:nvSpPr>
          <p:cNvPr id="6" name="Rectangle 5"/>
          <p:cNvSpPr/>
          <p:nvPr/>
        </p:nvSpPr>
        <p:spPr>
          <a:xfrm>
            <a:off x="899592" y="2060848"/>
            <a:ext cx="6840760" cy="1785104"/>
          </a:xfrm>
          <a:prstGeom prst="rect">
            <a:avLst/>
          </a:prstGeom>
        </p:spPr>
        <p:txBody>
          <a:bodyPr wrap="square">
            <a:spAutoFit/>
          </a:bodyPr>
          <a:lstStyle/>
          <a:p>
            <a:pPr algn="just"/>
            <a:r>
              <a:rPr lang="fr-FR" sz="2200" dirty="0" smtClean="0"/>
              <a:t>Comment, dans votre classe, travaillez vous la compréhension ?</a:t>
            </a:r>
          </a:p>
          <a:p>
            <a:pPr algn="just"/>
            <a:endParaRPr lang="fr-FR" sz="2200" dirty="0" smtClean="0"/>
          </a:p>
          <a:p>
            <a:pPr algn="ctr"/>
            <a:r>
              <a:rPr lang="fr-FR" sz="2200" dirty="0" smtClean="0"/>
              <a:t>Quelles activités ? </a:t>
            </a:r>
          </a:p>
          <a:p>
            <a:pPr algn="ctr"/>
            <a:r>
              <a:rPr lang="fr-FR" sz="2200" dirty="0" smtClean="0"/>
              <a:t>Quelles propositions pédagogiques ?</a:t>
            </a:r>
            <a:endParaRPr lang="fr-FR" sz="2200" dirty="0"/>
          </a:p>
        </p:txBody>
      </p:sp>
      <p:sp>
        <p:nvSpPr>
          <p:cNvPr id="4" name="Espace réservé du pied de page 3"/>
          <p:cNvSpPr>
            <a:spLocks noGrp="1"/>
          </p:cNvSpPr>
          <p:nvPr>
            <p:ph type="ftr" sz="quarter" idx="11"/>
          </p:nvPr>
        </p:nvSpPr>
        <p:spPr>
          <a:xfrm>
            <a:off x="5220072" y="6021288"/>
            <a:ext cx="3528392" cy="463749"/>
          </a:xfrm>
        </p:spPr>
        <p:txBody>
          <a:bodyPr/>
          <a:lstStyle/>
          <a:p>
            <a:r>
              <a:rPr kumimoji="0" lang="fr-FR" dirty="0" smtClean="0"/>
              <a:t>Equipe de circonscription de Meaux Villenoy 77</a:t>
            </a:r>
            <a:endParaRPr kumimoji="0"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539552" y="2060848"/>
            <a:ext cx="8229600" cy="3315824"/>
          </a:xfrm>
        </p:spPr>
        <p:txBody>
          <a:bodyPr>
            <a:normAutofit fontScale="92500" lnSpcReduction="20000"/>
          </a:bodyPr>
          <a:lstStyle/>
          <a:p>
            <a:pPr algn="ctr"/>
            <a:r>
              <a:rPr lang="fr-FR" dirty="0" smtClean="0">
                <a:hlinkClick r:id="rId3" action="ppaction://hlinkfile"/>
              </a:rPr>
              <a:t>Visionnage des publicités </a:t>
            </a:r>
          </a:p>
          <a:p>
            <a:pPr algn="ctr"/>
            <a:r>
              <a:rPr lang="fr-FR" sz="2100" dirty="0" smtClean="0">
                <a:solidFill>
                  <a:srgbClr val="00B050"/>
                </a:solidFill>
              </a:rPr>
              <a:t>Kennedy</a:t>
            </a:r>
          </a:p>
          <a:p>
            <a:pPr algn="ctr"/>
            <a:r>
              <a:rPr lang="fr-FR" sz="2100" dirty="0" smtClean="0">
                <a:solidFill>
                  <a:srgbClr val="00B050"/>
                </a:solidFill>
              </a:rPr>
              <a:t>Titanic</a:t>
            </a:r>
          </a:p>
          <a:p>
            <a:pPr algn="ctr"/>
            <a:r>
              <a:rPr lang="fr-FR" sz="2100" dirty="0" smtClean="0">
                <a:solidFill>
                  <a:srgbClr val="00B050"/>
                </a:solidFill>
              </a:rPr>
              <a:t>La marche de l’empereur</a:t>
            </a:r>
            <a:endParaRPr lang="fr-FR" sz="2100" dirty="0" smtClean="0">
              <a:solidFill>
                <a:srgbClr val="00B050"/>
              </a:solidFill>
              <a:hlinkClick r:id="rId3" action="ppaction://hlinkfile"/>
            </a:endParaRPr>
          </a:p>
          <a:p>
            <a:pPr algn="ctr">
              <a:buNone/>
            </a:pPr>
            <a:endParaRPr lang="fr-FR" dirty="0" smtClean="0"/>
          </a:p>
          <a:p>
            <a:pPr>
              <a:buNone/>
            </a:pPr>
            <a:endParaRPr lang="fr-FR" sz="2400" i="1" dirty="0" smtClean="0">
              <a:solidFill>
                <a:schemeClr val="bg2">
                  <a:lumMod val="50000"/>
                </a:schemeClr>
              </a:solidFill>
            </a:endParaRPr>
          </a:p>
          <a:p>
            <a:pPr>
              <a:buNone/>
            </a:pPr>
            <a:r>
              <a:rPr lang="fr-FR" sz="2400" i="1" dirty="0" smtClean="0">
                <a:solidFill>
                  <a:schemeClr val="bg2">
                    <a:lumMod val="50000"/>
                  </a:schemeClr>
                </a:solidFill>
              </a:rPr>
              <a:t>Comment  se construit la compréhension du message reçu ?</a:t>
            </a:r>
          </a:p>
          <a:p>
            <a:pPr algn="ctr">
              <a:buNone/>
            </a:pPr>
            <a:endParaRPr lang="fr-FR" dirty="0" smtClean="0"/>
          </a:p>
          <a:p>
            <a:pPr algn="ctr">
              <a:buNone/>
            </a:pPr>
            <a:r>
              <a:rPr lang="fr-FR" i="1" dirty="0" smtClean="0">
                <a:solidFill>
                  <a:srgbClr val="00B050"/>
                </a:solidFill>
              </a:rPr>
              <a:t>Echanges collectifs </a:t>
            </a:r>
          </a:p>
          <a:p>
            <a:endParaRPr lang="fr-FR" dirty="0"/>
          </a:p>
        </p:txBody>
      </p:sp>
      <p:sp>
        <p:nvSpPr>
          <p:cNvPr id="3" name="Titre 2"/>
          <p:cNvSpPr>
            <a:spLocks noGrp="1"/>
          </p:cNvSpPr>
          <p:nvPr>
            <p:ph type="title"/>
          </p:nvPr>
        </p:nvSpPr>
        <p:spPr/>
        <p:txBody>
          <a:bodyPr>
            <a:normAutofit fontScale="90000"/>
          </a:bodyPr>
          <a:lstStyle/>
          <a:p>
            <a:pPr algn="ctr"/>
            <a:r>
              <a:rPr lang="fr-FR" dirty="0" smtClean="0"/>
              <a:t>Qu’est-ce que « comprendre » ?</a:t>
            </a:r>
            <a:br>
              <a:rPr lang="fr-FR" dirty="0" smtClean="0"/>
            </a:br>
            <a:r>
              <a:rPr lang="fr-FR" sz="3600" i="1" dirty="0" smtClean="0"/>
              <a:t>Quelques apports théoriques</a:t>
            </a:r>
            <a:endParaRPr lang="fr-FR" sz="3600" i="1" dirty="0"/>
          </a:p>
        </p:txBody>
      </p:sp>
      <p:sp>
        <p:nvSpPr>
          <p:cNvPr id="4" name="Espace réservé du pied de page 3"/>
          <p:cNvSpPr>
            <a:spLocks noGrp="1"/>
          </p:cNvSpPr>
          <p:nvPr>
            <p:ph type="ftr" sz="quarter" idx="11"/>
          </p:nvPr>
        </p:nvSpPr>
        <p:spPr>
          <a:xfrm>
            <a:off x="4380072" y="6453336"/>
            <a:ext cx="4440400" cy="319733"/>
          </a:xfrm>
        </p:spPr>
        <p:txBody>
          <a:bodyPr/>
          <a:lstStyle/>
          <a:p>
            <a:r>
              <a:rPr kumimoji="0" lang="fr-FR" dirty="0" smtClean="0"/>
              <a:t>Equipe de circonscription de Meaux Villenoy 77</a:t>
            </a:r>
            <a:endParaRPr kumimoji="0"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67544" y="1196752"/>
            <a:ext cx="8496944" cy="5400600"/>
          </a:xfrm>
        </p:spPr>
        <p:txBody>
          <a:bodyPr>
            <a:normAutofit fontScale="32500" lnSpcReduction="20000"/>
          </a:bodyPr>
          <a:lstStyle/>
          <a:p>
            <a:pPr algn="just"/>
            <a:r>
              <a:rPr lang="fr-FR" sz="6000" dirty="0" smtClean="0"/>
              <a:t>Ils pensent qu’il faut comprendre tous les mots d’un texte pour comprendre ce qu’il signifie</a:t>
            </a:r>
            <a:r>
              <a:rPr lang="fr-FR" sz="5500" i="1" dirty="0" smtClean="0"/>
              <a:t>. Ils s’arrêtent au mot inconnu et ne poursuivent pas la lecture pour chercher d’autres indices.</a:t>
            </a:r>
            <a:endParaRPr lang="fr-FR" sz="6000" i="1" dirty="0" smtClean="0"/>
          </a:p>
          <a:p>
            <a:pPr algn="just"/>
            <a:endParaRPr lang="fr-FR" sz="6000" dirty="0" smtClean="0"/>
          </a:p>
          <a:p>
            <a:pPr algn="just"/>
            <a:r>
              <a:rPr lang="fr-FR" sz="6000" dirty="0" smtClean="0"/>
              <a:t>Ils procèdent à un contrôle de la compréhension au niveau propositionnel (intérieur de la phrase), mais peu au niveau local (</a:t>
            </a:r>
            <a:r>
              <a:rPr lang="fr-FR" sz="6000" dirty="0" err="1" smtClean="0"/>
              <a:t>interphrastique</a:t>
            </a:r>
            <a:r>
              <a:rPr lang="fr-FR" sz="6000" dirty="0" smtClean="0"/>
              <a:t>). </a:t>
            </a:r>
            <a:r>
              <a:rPr lang="fr-FR" sz="5500" i="1" dirty="0" smtClean="0"/>
              <a:t>Ils ne peuvent pas se créer d’images mentales cohérentes.</a:t>
            </a:r>
            <a:endParaRPr lang="fr-FR" sz="6000" i="1" dirty="0" smtClean="0"/>
          </a:p>
          <a:p>
            <a:pPr algn="just"/>
            <a:endParaRPr lang="fr-FR" sz="6000" dirty="0" smtClean="0"/>
          </a:p>
          <a:p>
            <a:pPr algn="just"/>
            <a:r>
              <a:rPr lang="fr-FR" sz="6000" dirty="0" smtClean="0"/>
              <a:t>Ils confondent lecture compréhension et simple recherche d’informations. </a:t>
            </a:r>
            <a:r>
              <a:rPr lang="fr-FR" sz="5500" i="1" dirty="0" smtClean="0">
                <a:sym typeface="Wingdings"/>
              </a:rPr>
              <a:t>Ils n’ont pas compris les enjeux de la lecture (lire pour…). Ils ont une représentation erronée de la tâche</a:t>
            </a:r>
            <a:r>
              <a:rPr lang="fr-FR" sz="5500" i="1" dirty="0" smtClean="0"/>
              <a:t> et mobilisent des stratégies inappropriées (pour eux, lire = répondre à des questions)</a:t>
            </a:r>
            <a:endParaRPr lang="fr-FR" sz="6000" i="1" dirty="0" smtClean="0"/>
          </a:p>
          <a:p>
            <a:pPr algn="just"/>
            <a:endParaRPr lang="fr-FR" sz="6000" dirty="0" smtClean="0"/>
          </a:p>
          <a:p>
            <a:pPr algn="just"/>
            <a:r>
              <a:rPr lang="fr-FR" sz="6000" dirty="0" smtClean="0"/>
              <a:t>Pour répondre aux questions ils ont tendance à vouloir mémoriser et restituer la forme littérale des énoncés. </a:t>
            </a:r>
            <a:r>
              <a:rPr lang="fr-FR" sz="5500" i="1" dirty="0" smtClean="0"/>
              <a:t>Quand ils n’y parviennent pas, ils sont angoissés ou se découragent et cessent de s’impliquer.</a:t>
            </a:r>
            <a:endParaRPr lang="fr-FR" sz="6400" i="1" dirty="0" smtClean="0"/>
          </a:p>
          <a:p>
            <a:pPr algn="just">
              <a:buNone/>
            </a:pPr>
            <a:r>
              <a:rPr lang="fr-FR" dirty="0" smtClean="0"/>
              <a:t>   </a:t>
            </a:r>
          </a:p>
          <a:p>
            <a:pPr algn="just"/>
            <a:endParaRPr lang="fr-FR" dirty="0" smtClean="0"/>
          </a:p>
          <a:p>
            <a:pPr algn="just"/>
            <a:endParaRPr lang="fr-FR" dirty="0"/>
          </a:p>
        </p:txBody>
      </p:sp>
      <p:sp>
        <p:nvSpPr>
          <p:cNvPr id="3" name="Titre 2"/>
          <p:cNvSpPr>
            <a:spLocks noGrp="1"/>
          </p:cNvSpPr>
          <p:nvPr>
            <p:ph type="title"/>
          </p:nvPr>
        </p:nvSpPr>
        <p:spPr>
          <a:xfrm>
            <a:off x="251520" y="188640"/>
            <a:ext cx="8568952" cy="648072"/>
          </a:xfrm>
        </p:spPr>
        <p:txBody>
          <a:bodyPr>
            <a:normAutofit fontScale="90000"/>
          </a:bodyPr>
          <a:lstStyle/>
          <a:p>
            <a:pPr algn="ctr"/>
            <a:r>
              <a:rPr lang="fr-FR" sz="3100" dirty="0" smtClean="0">
                <a:solidFill>
                  <a:srgbClr val="0070C0"/>
                </a:solidFill>
              </a:rPr>
              <a:t/>
            </a:r>
            <a:br>
              <a:rPr lang="fr-FR" sz="3100" dirty="0" smtClean="0">
                <a:solidFill>
                  <a:srgbClr val="0070C0"/>
                </a:solidFill>
              </a:rPr>
            </a:br>
            <a:r>
              <a:rPr lang="fr-FR" sz="2200" dirty="0" smtClean="0">
                <a:solidFill>
                  <a:srgbClr val="0070C0"/>
                </a:solidFill>
              </a:rPr>
              <a:t>Les représentations que les lecteurs/</a:t>
            </a:r>
            <a:r>
              <a:rPr lang="fr-FR" sz="2200" dirty="0" err="1" smtClean="0">
                <a:solidFill>
                  <a:srgbClr val="0070C0"/>
                </a:solidFill>
              </a:rPr>
              <a:t>compreneurs</a:t>
            </a:r>
            <a:r>
              <a:rPr lang="fr-FR" sz="2200" dirty="0" smtClean="0">
                <a:solidFill>
                  <a:srgbClr val="0070C0"/>
                </a:solidFill>
              </a:rPr>
              <a:t> précaires </a:t>
            </a:r>
            <a:br>
              <a:rPr lang="fr-FR" sz="2200" dirty="0" smtClean="0">
                <a:solidFill>
                  <a:srgbClr val="0070C0"/>
                </a:solidFill>
              </a:rPr>
            </a:br>
            <a:r>
              <a:rPr lang="fr-FR" sz="2200" dirty="0" smtClean="0">
                <a:solidFill>
                  <a:srgbClr val="0070C0"/>
                </a:solidFill>
              </a:rPr>
              <a:t>se font de la lecture</a:t>
            </a:r>
            <a:br>
              <a:rPr lang="fr-FR" sz="2200" dirty="0" smtClean="0">
                <a:solidFill>
                  <a:srgbClr val="0070C0"/>
                </a:solidFill>
              </a:rPr>
            </a:br>
            <a:endParaRPr lang="fr-FR" sz="2200" dirty="0">
              <a:solidFill>
                <a:srgbClr val="0070C0"/>
              </a:solidFill>
            </a:endParaRPr>
          </a:p>
        </p:txBody>
      </p:sp>
      <p:sp>
        <p:nvSpPr>
          <p:cNvPr id="4" name="Espace réservé du pied de page 3"/>
          <p:cNvSpPr>
            <a:spLocks noGrp="1"/>
          </p:cNvSpPr>
          <p:nvPr>
            <p:ph type="ftr" sz="quarter" idx="11"/>
          </p:nvPr>
        </p:nvSpPr>
        <p:spPr>
          <a:xfrm>
            <a:off x="4380072" y="6453336"/>
            <a:ext cx="4368392" cy="319733"/>
          </a:xfrm>
        </p:spPr>
        <p:txBody>
          <a:bodyPr/>
          <a:lstStyle/>
          <a:p>
            <a:r>
              <a:rPr kumimoji="0" lang="fr-FR" dirty="0" smtClean="0"/>
              <a:t>Equipe de circonscription de Meaux Villenoy 77</a:t>
            </a:r>
            <a:endParaRPr kumimoji="0"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2">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2">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 calcmode="lin" valueType="num">
                                      <p:cBhvr>
                                        <p:cTn id="14" dur="1000" fill="hold"/>
                                        <p:tgtEl>
                                          <p:spTgt spid="2">
                                            <p:txEl>
                                              <p:pRg st="2" end="2"/>
                                            </p:txEl>
                                          </p:spTgt>
                                        </p:tgtEl>
                                        <p:attrNameLst>
                                          <p:attrName>ppt_w</p:attrName>
                                        </p:attrNameLst>
                                      </p:cBhvr>
                                      <p:tavLst>
                                        <p:tav tm="0">
                                          <p:val>
                                            <p:strVal val="#ppt_w*0.70"/>
                                          </p:val>
                                        </p:tav>
                                        <p:tav tm="100000">
                                          <p:val>
                                            <p:strVal val="#ppt_w"/>
                                          </p:val>
                                        </p:tav>
                                      </p:tavLst>
                                    </p:anim>
                                    <p:anim calcmode="lin" valueType="num">
                                      <p:cBhvr>
                                        <p:cTn id="15" dur="1000" fill="hold"/>
                                        <p:tgtEl>
                                          <p:spTgt spid="2">
                                            <p:txEl>
                                              <p:pRg st="2" end="2"/>
                                            </p:txEl>
                                          </p:spTgt>
                                        </p:tgtEl>
                                        <p:attrNameLst>
                                          <p:attrName>ppt_h</p:attrName>
                                        </p:attrNameLst>
                                      </p:cBhvr>
                                      <p:tavLst>
                                        <p:tav tm="0">
                                          <p:val>
                                            <p:strVal val="#ppt_h"/>
                                          </p:val>
                                        </p:tav>
                                        <p:tav tm="100000">
                                          <p:val>
                                            <p:strVal val="#ppt_h"/>
                                          </p:val>
                                        </p:tav>
                                      </p:tavLst>
                                    </p:anim>
                                    <p:animEffect transition="in" filter="fade">
                                      <p:cBhvr>
                                        <p:cTn id="16" dur="1000"/>
                                        <p:tgtEl>
                                          <p:spTgt spid="2">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nodeType="clickEffect">
                                  <p:stCondLst>
                                    <p:cond delay="0"/>
                                  </p:stCondLst>
                                  <p:childTnLst>
                                    <p:set>
                                      <p:cBhvr>
                                        <p:cTn id="20" dur="1" fill="hold">
                                          <p:stCondLst>
                                            <p:cond delay="0"/>
                                          </p:stCondLst>
                                        </p:cTn>
                                        <p:tgtEl>
                                          <p:spTgt spid="2">
                                            <p:txEl>
                                              <p:pRg st="4" end="4"/>
                                            </p:txEl>
                                          </p:spTgt>
                                        </p:tgtEl>
                                        <p:attrNameLst>
                                          <p:attrName>style.visibility</p:attrName>
                                        </p:attrNameLst>
                                      </p:cBhvr>
                                      <p:to>
                                        <p:strVal val="visible"/>
                                      </p:to>
                                    </p:set>
                                    <p:anim calcmode="lin" valueType="num">
                                      <p:cBhvr>
                                        <p:cTn id="21" dur="1000" fill="hold"/>
                                        <p:tgtEl>
                                          <p:spTgt spid="2">
                                            <p:txEl>
                                              <p:pRg st="4" end="4"/>
                                            </p:txEl>
                                          </p:spTgt>
                                        </p:tgtEl>
                                        <p:attrNameLst>
                                          <p:attrName>ppt_w</p:attrName>
                                        </p:attrNameLst>
                                      </p:cBhvr>
                                      <p:tavLst>
                                        <p:tav tm="0">
                                          <p:val>
                                            <p:strVal val="#ppt_w*0.70"/>
                                          </p:val>
                                        </p:tav>
                                        <p:tav tm="100000">
                                          <p:val>
                                            <p:strVal val="#ppt_w"/>
                                          </p:val>
                                        </p:tav>
                                      </p:tavLst>
                                    </p:anim>
                                    <p:anim calcmode="lin" valueType="num">
                                      <p:cBhvr>
                                        <p:cTn id="22" dur="1000" fill="hold"/>
                                        <p:tgtEl>
                                          <p:spTgt spid="2">
                                            <p:txEl>
                                              <p:pRg st="4" end="4"/>
                                            </p:txEl>
                                          </p:spTgt>
                                        </p:tgtEl>
                                        <p:attrNameLst>
                                          <p:attrName>ppt_h</p:attrName>
                                        </p:attrNameLst>
                                      </p:cBhvr>
                                      <p:tavLst>
                                        <p:tav tm="0">
                                          <p:val>
                                            <p:strVal val="#ppt_h"/>
                                          </p:val>
                                        </p:tav>
                                        <p:tav tm="100000">
                                          <p:val>
                                            <p:strVal val="#ppt_h"/>
                                          </p:val>
                                        </p:tav>
                                      </p:tavLst>
                                    </p:anim>
                                    <p:animEffect transition="in" filter="fade">
                                      <p:cBhvr>
                                        <p:cTn id="23" dur="1000"/>
                                        <p:tgtEl>
                                          <p:spTgt spid="2">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nodeType="clickEffect">
                                  <p:stCondLst>
                                    <p:cond delay="0"/>
                                  </p:stCondLst>
                                  <p:childTnLst>
                                    <p:set>
                                      <p:cBhvr>
                                        <p:cTn id="27" dur="1" fill="hold">
                                          <p:stCondLst>
                                            <p:cond delay="0"/>
                                          </p:stCondLst>
                                        </p:cTn>
                                        <p:tgtEl>
                                          <p:spTgt spid="2">
                                            <p:txEl>
                                              <p:pRg st="6" end="6"/>
                                            </p:txEl>
                                          </p:spTgt>
                                        </p:tgtEl>
                                        <p:attrNameLst>
                                          <p:attrName>style.visibility</p:attrName>
                                        </p:attrNameLst>
                                      </p:cBhvr>
                                      <p:to>
                                        <p:strVal val="visible"/>
                                      </p:to>
                                    </p:set>
                                    <p:anim calcmode="lin" valueType="num">
                                      <p:cBhvr>
                                        <p:cTn id="28" dur="1000" fill="hold"/>
                                        <p:tgtEl>
                                          <p:spTgt spid="2">
                                            <p:txEl>
                                              <p:pRg st="6" end="6"/>
                                            </p:txEl>
                                          </p:spTgt>
                                        </p:tgtEl>
                                        <p:attrNameLst>
                                          <p:attrName>ppt_w</p:attrName>
                                        </p:attrNameLst>
                                      </p:cBhvr>
                                      <p:tavLst>
                                        <p:tav tm="0">
                                          <p:val>
                                            <p:strVal val="#ppt_w*0.70"/>
                                          </p:val>
                                        </p:tav>
                                        <p:tav tm="100000">
                                          <p:val>
                                            <p:strVal val="#ppt_w"/>
                                          </p:val>
                                        </p:tav>
                                      </p:tavLst>
                                    </p:anim>
                                    <p:anim calcmode="lin" valueType="num">
                                      <p:cBhvr>
                                        <p:cTn id="29" dur="1000" fill="hold"/>
                                        <p:tgtEl>
                                          <p:spTgt spid="2">
                                            <p:txEl>
                                              <p:pRg st="6" end="6"/>
                                            </p:txEl>
                                          </p:spTgt>
                                        </p:tgtEl>
                                        <p:attrNameLst>
                                          <p:attrName>ppt_h</p:attrName>
                                        </p:attrNameLst>
                                      </p:cBhvr>
                                      <p:tavLst>
                                        <p:tav tm="0">
                                          <p:val>
                                            <p:strVal val="#ppt_h"/>
                                          </p:val>
                                        </p:tav>
                                        <p:tav tm="100000">
                                          <p:val>
                                            <p:strVal val="#ppt_h"/>
                                          </p:val>
                                        </p:tav>
                                      </p:tavLst>
                                    </p:anim>
                                    <p:animEffect transition="in" filter="fade">
                                      <p:cBhvr>
                                        <p:cTn id="30" dur="10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67544" y="1124744"/>
            <a:ext cx="8496944" cy="5400600"/>
          </a:xfrm>
        </p:spPr>
        <p:txBody>
          <a:bodyPr>
            <a:normAutofit fontScale="32500" lnSpcReduction="20000"/>
          </a:bodyPr>
          <a:lstStyle/>
          <a:p>
            <a:pPr algn="just"/>
            <a:r>
              <a:rPr lang="fr-FR" sz="6000" dirty="0" smtClean="0"/>
              <a:t>Ils s’interdisent certaines stratégies : </a:t>
            </a:r>
            <a:r>
              <a:rPr lang="fr-FR" sz="5500" i="1" dirty="0" smtClean="0"/>
              <a:t>ex : retourner au texte pour vérifier, chercher des indices. Ils ne pensent pas à recourir aux outils créés en classe (affichages, frises chronologique des actions, trombinoscope des personnages…). Ils s’imaginent qu’on leur demande de tout retenir ou ne savent pas où chercher. </a:t>
            </a:r>
            <a:endParaRPr lang="fr-FR" sz="6000" i="1" dirty="0" smtClean="0"/>
          </a:p>
          <a:p>
            <a:pPr algn="just">
              <a:buNone/>
            </a:pPr>
            <a:endParaRPr lang="fr-FR" sz="6000" dirty="0" smtClean="0"/>
          </a:p>
          <a:p>
            <a:pPr algn="just"/>
            <a:r>
              <a:rPr lang="fr-FR" sz="6000" dirty="0" smtClean="0"/>
              <a:t>Ils ne peuvent pas se créer de représentations mentales si le thème ou le sujet traité leur sont étrangers.</a:t>
            </a:r>
          </a:p>
          <a:p>
            <a:pPr algn="just">
              <a:buNone/>
            </a:pPr>
            <a:endParaRPr lang="fr-FR" sz="6000" dirty="0" smtClean="0"/>
          </a:p>
          <a:p>
            <a:pPr algn="just"/>
            <a:r>
              <a:rPr lang="fr-FR" sz="6000" dirty="0" smtClean="0"/>
              <a:t> Ils éprouvent des difficultés à mémoriser l’enchaînement des situations </a:t>
            </a:r>
            <a:r>
              <a:rPr lang="fr-FR" sz="5500" i="1" dirty="0" smtClean="0"/>
              <a:t>(difficultés d’interprétation des substituts anaphoriques, des connecteurs logiques et temporels…)</a:t>
            </a:r>
            <a:endParaRPr lang="fr-FR" sz="6000" i="1" dirty="0" smtClean="0"/>
          </a:p>
          <a:p>
            <a:pPr algn="just"/>
            <a:endParaRPr lang="fr-FR" sz="6000" dirty="0" smtClean="0"/>
          </a:p>
          <a:p>
            <a:pPr algn="just"/>
            <a:r>
              <a:rPr lang="fr-FR" sz="6000" dirty="0" smtClean="0"/>
              <a:t> Ils peuvent aussi ignorer les stratégies auxquelles ils peuvent recourir si elles n’ont pas été enseignées explicitement.</a:t>
            </a:r>
          </a:p>
          <a:p>
            <a:pPr algn="just"/>
            <a:endParaRPr lang="fr-FR" sz="6000" dirty="0" smtClean="0"/>
          </a:p>
          <a:p>
            <a:pPr algn="just"/>
            <a:r>
              <a:rPr lang="fr-FR" sz="6000" dirty="0" smtClean="0"/>
              <a:t>Ils s’accrochent à des représentations mentales erronées et s’interdisent de les remettre en question. </a:t>
            </a:r>
            <a:r>
              <a:rPr lang="fr-FR" sz="5500" i="1" dirty="0" smtClean="0"/>
              <a:t>Absence de flexibilité.</a:t>
            </a:r>
            <a:endParaRPr lang="fr-FR" i="1" dirty="0" smtClean="0"/>
          </a:p>
          <a:p>
            <a:pPr algn="just"/>
            <a:endParaRPr lang="fr-FR" dirty="0"/>
          </a:p>
        </p:txBody>
      </p:sp>
      <p:sp>
        <p:nvSpPr>
          <p:cNvPr id="3" name="Titre 2"/>
          <p:cNvSpPr>
            <a:spLocks noGrp="1"/>
          </p:cNvSpPr>
          <p:nvPr>
            <p:ph type="title"/>
          </p:nvPr>
        </p:nvSpPr>
        <p:spPr>
          <a:xfrm>
            <a:off x="251520" y="188640"/>
            <a:ext cx="8568952" cy="648072"/>
          </a:xfrm>
        </p:spPr>
        <p:txBody>
          <a:bodyPr>
            <a:normAutofit fontScale="90000"/>
          </a:bodyPr>
          <a:lstStyle/>
          <a:p>
            <a:pPr algn="ctr"/>
            <a:r>
              <a:rPr lang="fr-FR" sz="3100" dirty="0" smtClean="0">
                <a:solidFill>
                  <a:srgbClr val="0070C0"/>
                </a:solidFill>
              </a:rPr>
              <a:t/>
            </a:r>
            <a:br>
              <a:rPr lang="fr-FR" sz="3100" dirty="0" smtClean="0">
                <a:solidFill>
                  <a:srgbClr val="0070C0"/>
                </a:solidFill>
              </a:rPr>
            </a:br>
            <a:r>
              <a:rPr lang="fr-FR" sz="2200" dirty="0" smtClean="0">
                <a:solidFill>
                  <a:srgbClr val="0070C0"/>
                </a:solidFill>
              </a:rPr>
              <a:t>Les représentations que les lecteurs/</a:t>
            </a:r>
            <a:r>
              <a:rPr lang="fr-FR" sz="2200" dirty="0" err="1" smtClean="0">
                <a:solidFill>
                  <a:srgbClr val="0070C0"/>
                </a:solidFill>
              </a:rPr>
              <a:t>compreneurs</a:t>
            </a:r>
            <a:r>
              <a:rPr lang="fr-FR" sz="2200" dirty="0" smtClean="0">
                <a:solidFill>
                  <a:srgbClr val="0070C0"/>
                </a:solidFill>
              </a:rPr>
              <a:t> précaires </a:t>
            </a:r>
            <a:br>
              <a:rPr lang="fr-FR" sz="2200" dirty="0" smtClean="0">
                <a:solidFill>
                  <a:srgbClr val="0070C0"/>
                </a:solidFill>
              </a:rPr>
            </a:br>
            <a:r>
              <a:rPr lang="fr-FR" sz="2200" dirty="0" smtClean="0">
                <a:solidFill>
                  <a:srgbClr val="0070C0"/>
                </a:solidFill>
              </a:rPr>
              <a:t>se font de la lecture</a:t>
            </a:r>
            <a:br>
              <a:rPr lang="fr-FR" sz="2200" dirty="0" smtClean="0">
                <a:solidFill>
                  <a:srgbClr val="0070C0"/>
                </a:solidFill>
              </a:rPr>
            </a:br>
            <a:endParaRPr lang="fr-FR" sz="2200" dirty="0">
              <a:solidFill>
                <a:srgbClr val="0070C0"/>
              </a:solidFill>
            </a:endParaRPr>
          </a:p>
        </p:txBody>
      </p:sp>
      <p:sp>
        <p:nvSpPr>
          <p:cNvPr id="4" name="Espace réservé du pied de page 3"/>
          <p:cNvSpPr>
            <a:spLocks noGrp="1"/>
          </p:cNvSpPr>
          <p:nvPr>
            <p:ph type="ftr" sz="quarter" idx="11"/>
          </p:nvPr>
        </p:nvSpPr>
        <p:spPr>
          <a:xfrm>
            <a:off x="4380072" y="6381328"/>
            <a:ext cx="4080360" cy="391741"/>
          </a:xfrm>
        </p:spPr>
        <p:txBody>
          <a:bodyPr/>
          <a:lstStyle/>
          <a:p>
            <a:r>
              <a:rPr kumimoji="0" lang="fr-FR" dirty="0" smtClean="0"/>
              <a:t>Equipe de circonscription de Meaux Villenoy 77</a:t>
            </a:r>
            <a:endParaRPr kumimoji="0"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2">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2">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 calcmode="lin" valueType="num">
                                      <p:cBhvr>
                                        <p:cTn id="14" dur="1000" fill="hold"/>
                                        <p:tgtEl>
                                          <p:spTgt spid="2">
                                            <p:txEl>
                                              <p:pRg st="2" end="2"/>
                                            </p:txEl>
                                          </p:spTgt>
                                        </p:tgtEl>
                                        <p:attrNameLst>
                                          <p:attrName>ppt_w</p:attrName>
                                        </p:attrNameLst>
                                      </p:cBhvr>
                                      <p:tavLst>
                                        <p:tav tm="0">
                                          <p:val>
                                            <p:strVal val="#ppt_w*0.70"/>
                                          </p:val>
                                        </p:tav>
                                        <p:tav tm="100000">
                                          <p:val>
                                            <p:strVal val="#ppt_w"/>
                                          </p:val>
                                        </p:tav>
                                      </p:tavLst>
                                    </p:anim>
                                    <p:anim calcmode="lin" valueType="num">
                                      <p:cBhvr>
                                        <p:cTn id="15" dur="1000" fill="hold"/>
                                        <p:tgtEl>
                                          <p:spTgt spid="2">
                                            <p:txEl>
                                              <p:pRg st="2" end="2"/>
                                            </p:txEl>
                                          </p:spTgt>
                                        </p:tgtEl>
                                        <p:attrNameLst>
                                          <p:attrName>ppt_h</p:attrName>
                                        </p:attrNameLst>
                                      </p:cBhvr>
                                      <p:tavLst>
                                        <p:tav tm="0">
                                          <p:val>
                                            <p:strVal val="#ppt_h"/>
                                          </p:val>
                                        </p:tav>
                                        <p:tav tm="100000">
                                          <p:val>
                                            <p:strVal val="#ppt_h"/>
                                          </p:val>
                                        </p:tav>
                                      </p:tavLst>
                                    </p:anim>
                                    <p:animEffect transition="in" filter="fade">
                                      <p:cBhvr>
                                        <p:cTn id="16" dur="1000"/>
                                        <p:tgtEl>
                                          <p:spTgt spid="2">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nodeType="clickEffect">
                                  <p:stCondLst>
                                    <p:cond delay="0"/>
                                  </p:stCondLst>
                                  <p:childTnLst>
                                    <p:set>
                                      <p:cBhvr>
                                        <p:cTn id="20" dur="1" fill="hold">
                                          <p:stCondLst>
                                            <p:cond delay="0"/>
                                          </p:stCondLst>
                                        </p:cTn>
                                        <p:tgtEl>
                                          <p:spTgt spid="2">
                                            <p:txEl>
                                              <p:pRg st="4" end="4"/>
                                            </p:txEl>
                                          </p:spTgt>
                                        </p:tgtEl>
                                        <p:attrNameLst>
                                          <p:attrName>style.visibility</p:attrName>
                                        </p:attrNameLst>
                                      </p:cBhvr>
                                      <p:to>
                                        <p:strVal val="visible"/>
                                      </p:to>
                                    </p:set>
                                    <p:anim calcmode="lin" valueType="num">
                                      <p:cBhvr>
                                        <p:cTn id="21" dur="1000" fill="hold"/>
                                        <p:tgtEl>
                                          <p:spTgt spid="2">
                                            <p:txEl>
                                              <p:pRg st="4" end="4"/>
                                            </p:txEl>
                                          </p:spTgt>
                                        </p:tgtEl>
                                        <p:attrNameLst>
                                          <p:attrName>ppt_w</p:attrName>
                                        </p:attrNameLst>
                                      </p:cBhvr>
                                      <p:tavLst>
                                        <p:tav tm="0">
                                          <p:val>
                                            <p:strVal val="#ppt_w*0.70"/>
                                          </p:val>
                                        </p:tav>
                                        <p:tav tm="100000">
                                          <p:val>
                                            <p:strVal val="#ppt_w"/>
                                          </p:val>
                                        </p:tav>
                                      </p:tavLst>
                                    </p:anim>
                                    <p:anim calcmode="lin" valueType="num">
                                      <p:cBhvr>
                                        <p:cTn id="22" dur="1000" fill="hold"/>
                                        <p:tgtEl>
                                          <p:spTgt spid="2">
                                            <p:txEl>
                                              <p:pRg st="4" end="4"/>
                                            </p:txEl>
                                          </p:spTgt>
                                        </p:tgtEl>
                                        <p:attrNameLst>
                                          <p:attrName>ppt_h</p:attrName>
                                        </p:attrNameLst>
                                      </p:cBhvr>
                                      <p:tavLst>
                                        <p:tav tm="0">
                                          <p:val>
                                            <p:strVal val="#ppt_h"/>
                                          </p:val>
                                        </p:tav>
                                        <p:tav tm="100000">
                                          <p:val>
                                            <p:strVal val="#ppt_h"/>
                                          </p:val>
                                        </p:tav>
                                      </p:tavLst>
                                    </p:anim>
                                    <p:animEffect transition="in" filter="fade">
                                      <p:cBhvr>
                                        <p:cTn id="23" dur="1000"/>
                                        <p:tgtEl>
                                          <p:spTgt spid="2">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nodeType="clickEffect">
                                  <p:stCondLst>
                                    <p:cond delay="0"/>
                                  </p:stCondLst>
                                  <p:childTnLst>
                                    <p:set>
                                      <p:cBhvr>
                                        <p:cTn id="27" dur="1" fill="hold">
                                          <p:stCondLst>
                                            <p:cond delay="0"/>
                                          </p:stCondLst>
                                        </p:cTn>
                                        <p:tgtEl>
                                          <p:spTgt spid="2">
                                            <p:txEl>
                                              <p:pRg st="6" end="6"/>
                                            </p:txEl>
                                          </p:spTgt>
                                        </p:tgtEl>
                                        <p:attrNameLst>
                                          <p:attrName>style.visibility</p:attrName>
                                        </p:attrNameLst>
                                      </p:cBhvr>
                                      <p:to>
                                        <p:strVal val="visible"/>
                                      </p:to>
                                    </p:set>
                                    <p:anim calcmode="lin" valueType="num">
                                      <p:cBhvr>
                                        <p:cTn id="28" dur="1000" fill="hold"/>
                                        <p:tgtEl>
                                          <p:spTgt spid="2">
                                            <p:txEl>
                                              <p:pRg st="6" end="6"/>
                                            </p:txEl>
                                          </p:spTgt>
                                        </p:tgtEl>
                                        <p:attrNameLst>
                                          <p:attrName>ppt_w</p:attrName>
                                        </p:attrNameLst>
                                      </p:cBhvr>
                                      <p:tavLst>
                                        <p:tav tm="0">
                                          <p:val>
                                            <p:strVal val="#ppt_w*0.70"/>
                                          </p:val>
                                        </p:tav>
                                        <p:tav tm="100000">
                                          <p:val>
                                            <p:strVal val="#ppt_w"/>
                                          </p:val>
                                        </p:tav>
                                      </p:tavLst>
                                    </p:anim>
                                    <p:anim calcmode="lin" valueType="num">
                                      <p:cBhvr>
                                        <p:cTn id="29" dur="1000" fill="hold"/>
                                        <p:tgtEl>
                                          <p:spTgt spid="2">
                                            <p:txEl>
                                              <p:pRg st="6" end="6"/>
                                            </p:txEl>
                                          </p:spTgt>
                                        </p:tgtEl>
                                        <p:attrNameLst>
                                          <p:attrName>ppt_h</p:attrName>
                                        </p:attrNameLst>
                                      </p:cBhvr>
                                      <p:tavLst>
                                        <p:tav tm="0">
                                          <p:val>
                                            <p:strVal val="#ppt_h"/>
                                          </p:val>
                                        </p:tav>
                                        <p:tav tm="100000">
                                          <p:val>
                                            <p:strVal val="#ppt_h"/>
                                          </p:val>
                                        </p:tav>
                                      </p:tavLst>
                                    </p:anim>
                                    <p:animEffect transition="in" filter="fade">
                                      <p:cBhvr>
                                        <p:cTn id="30" dur="1000"/>
                                        <p:tgtEl>
                                          <p:spTgt spid="2">
                                            <p:txEl>
                                              <p:pRg st="6" end="6"/>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nodeType="clickEffect">
                                  <p:stCondLst>
                                    <p:cond delay="0"/>
                                  </p:stCondLst>
                                  <p:childTnLst>
                                    <p:set>
                                      <p:cBhvr>
                                        <p:cTn id="34" dur="1" fill="hold">
                                          <p:stCondLst>
                                            <p:cond delay="0"/>
                                          </p:stCondLst>
                                        </p:cTn>
                                        <p:tgtEl>
                                          <p:spTgt spid="2">
                                            <p:txEl>
                                              <p:pRg st="8" end="8"/>
                                            </p:txEl>
                                          </p:spTgt>
                                        </p:tgtEl>
                                        <p:attrNameLst>
                                          <p:attrName>style.visibility</p:attrName>
                                        </p:attrNameLst>
                                      </p:cBhvr>
                                      <p:to>
                                        <p:strVal val="visible"/>
                                      </p:to>
                                    </p:set>
                                    <p:anim calcmode="lin" valueType="num">
                                      <p:cBhvr>
                                        <p:cTn id="35" dur="1000" fill="hold"/>
                                        <p:tgtEl>
                                          <p:spTgt spid="2">
                                            <p:txEl>
                                              <p:pRg st="8" end="8"/>
                                            </p:txEl>
                                          </p:spTgt>
                                        </p:tgtEl>
                                        <p:attrNameLst>
                                          <p:attrName>ppt_w</p:attrName>
                                        </p:attrNameLst>
                                      </p:cBhvr>
                                      <p:tavLst>
                                        <p:tav tm="0">
                                          <p:val>
                                            <p:strVal val="#ppt_w*0.70"/>
                                          </p:val>
                                        </p:tav>
                                        <p:tav tm="100000">
                                          <p:val>
                                            <p:strVal val="#ppt_w"/>
                                          </p:val>
                                        </p:tav>
                                      </p:tavLst>
                                    </p:anim>
                                    <p:anim calcmode="lin" valueType="num">
                                      <p:cBhvr>
                                        <p:cTn id="36" dur="1000" fill="hold"/>
                                        <p:tgtEl>
                                          <p:spTgt spid="2">
                                            <p:txEl>
                                              <p:pRg st="8" end="8"/>
                                            </p:txEl>
                                          </p:spTgt>
                                        </p:tgtEl>
                                        <p:attrNameLst>
                                          <p:attrName>ppt_h</p:attrName>
                                        </p:attrNameLst>
                                      </p:cBhvr>
                                      <p:tavLst>
                                        <p:tav tm="0">
                                          <p:val>
                                            <p:strVal val="#ppt_h"/>
                                          </p:val>
                                        </p:tav>
                                        <p:tav tm="100000">
                                          <p:val>
                                            <p:strVal val="#ppt_h"/>
                                          </p:val>
                                        </p:tav>
                                      </p:tavLst>
                                    </p:anim>
                                    <p:animEffect transition="in" filter="fade">
                                      <p:cBhvr>
                                        <p:cTn id="37" dur="10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457200" y="274638"/>
            <a:ext cx="8229600" cy="922114"/>
          </a:xfrm>
        </p:spPr>
        <p:txBody>
          <a:bodyPr/>
          <a:lstStyle/>
          <a:p>
            <a:pPr algn="ctr"/>
            <a:r>
              <a:rPr lang="fr-FR" dirty="0" err="1" smtClean="0"/>
              <a:t>Lectorino</a:t>
            </a:r>
            <a:r>
              <a:rPr lang="fr-FR" dirty="0" smtClean="0"/>
              <a:t>  </a:t>
            </a:r>
            <a:r>
              <a:rPr lang="fr-FR" dirty="0" err="1" smtClean="0"/>
              <a:t>Lectorinette</a:t>
            </a:r>
            <a:r>
              <a:rPr lang="fr-FR" dirty="0" smtClean="0"/>
              <a:t>… </a:t>
            </a:r>
            <a:r>
              <a:rPr lang="fr-FR" sz="2800" dirty="0" smtClean="0">
                <a:solidFill>
                  <a:srgbClr val="0070C0"/>
                </a:solidFill>
              </a:rPr>
              <a:t>en bref</a:t>
            </a:r>
            <a:endParaRPr lang="fr-FR" sz="2800" dirty="0">
              <a:solidFill>
                <a:srgbClr val="0070C0"/>
              </a:solidFill>
            </a:endParaRPr>
          </a:p>
        </p:txBody>
      </p:sp>
      <p:sp>
        <p:nvSpPr>
          <p:cNvPr id="5" name="Titre 3"/>
          <p:cNvSpPr txBox="1">
            <a:spLocks/>
          </p:cNvSpPr>
          <p:nvPr/>
        </p:nvSpPr>
        <p:spPr>
          <a:xfrm>
            <a:off x="585505" y="1349152"/>
            <a:ext cx="8229600" cy="4672136"/>
          </a:xfrm>
          <a:prstGeom prst="rect">
            <a:avLst/>
          </a:prstGeom>
        </p:spPr>
        <p:txBody>
          <a:bodyPr vert="horz" rtlCol="0" anchor="ctr">
            <a:normAutofit/>
            <a:scene3d>
              <a:camera prst="orthographicFront"/>
              <a:lightRig rig="soft" dir="t"/>
            </a:scene3d>
            <a:sp3d prstMaterial="softEdge">
              <a:bevelT w="25400" h="25400"/>
            </a:sp3d>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endParaRPr lang="fr-FR" dirty="0"/>
          </a:p>
        </p:txBody>
      </p:sp>
      <p:sp>
        <p:nvSpPr>
          <p:cNvPr id="6" name="Titre 3"/>
          <p:cNvSpPr txBox="1">
            <a:spLocks/>
          </p:cNvSpPr>
          <p:nvPr/>
        </p:nvSpPr>
        <p:spPr>
          <a:xfrm>
            <a:off x="587896" y="1349152"/>
            <a:ext cx="8229600" cy="4384104"/>
          </a:xfrm>
          <a:prstGeom prst="rect">
            <a:avLst/>
          </a:prstGeom>
        </p:spPr>
        <p:txBody>
          <a:bodyPr vert="horz" rtlCol="0" anchor="ctr">
            <a:normAutofit/>
            <a:scene3d>
              <a:camera prst="orthographicFront"/>
              <a:lightRig rig="soft" dir="t"/>
            </a:scene3d>
            <a:sp3d prstMaterial="softEdge">
              <a:bevelT w="25400" h="25400"/>
            </a:sp3d>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ctr"/>
            <a:endParaRPr lang="fr-FR" sz="2800" dirty="0">
              <a:solidFill>
                <a:srgbClr val="0070C0"/>
              </a:solidFill>
            </a:endParaRPr>
          </a:p>
        </p:txBody>
      </p:sp>
      <p:sp>
        <p:nvSpPr>
          <p:cNvPr id="11" name="ZoneTexte 10"/>
          <p:cNvSpPr txBox="1"/>
          <p:nvPr/>
        </p:nvSpPr>
        <p:spPr>
          <a:xfrm>
            <a:off x="323528" y="1225689"/>
            <a:ext cx="8493968" cy="5078313"/>
          </a:xfrm>
          <a:prstGeom prst="rect">
            <a:avLst/>
          </a:prstGeom>
          <a:noFill/>
        </p:spPr>
        <p:txBody>
          <a:bodyPr wrap="square" rtlCol="0">
            <a:spAutoFit/>
          </a:bodyPr>
          <a:lstStyle/>
          <a:p>
            <a:r>
              <a:rPr lang="fr-FR" dirty="0"/>
              <a:t>Cet outil </a:t>
            </a:r>
            <a:r>
              <a:rPr lang="fr-FR" dirty="0" smtClean="0"/>
              <a:t>fait partie d’une série de trois ouvrages:</a:t>
            </a:r>
          </a:p>
          <a:p>
            <a:r>
              <a:rPr lang="fr-FR" dirty="0" smtClean="0"/>
              <a:t>-« </a:t>
            </a:r>
            <a:r>
              <a:rPr lang="fr-FR" dirty="0" err="1" smtClean="0"/>
              <a:t>Lector</a:t>
            </a:r>
            <a:r>
              <a:rPr lang="fr-FR" dirty="0" smtClean="0"/>
              <a:t> et </a:t>
            </a:r>
            <a:r>
              <a:rPr lang="fr-FR" dirty="0" err="1" smtClean="0"/>
              <a:t>Lectrix</a:t>
            </a:r>
            <a:r>
              <a:rPr lang="fr-FR" dirty="0" smtClean="0"/>
              <a:t> » (CM1, CM2, 6</a:t>
            </a:r>
            <a:r>
              <a:rPr lang="fr-FR" baseline="30000" dirty="0" smtClean="0"/>
              <a:t>ème</a:t>
            </a:r>
            <a:r>
              <a:rPr lang="fr-FR" dirty="0" smtClean="0"/>
              <a:t>)</a:t>
            </a:r>
          </a:p>
          <a:p>
            <a:r>
              <a:rPr lang="fr-FR" dirty="0" smtClean="0"/>
              <a:t>-« </a:t>
            </a:r>
            <a:r>
              <a:rPr lang="fr-FR" dirty="0" err="1" smtClean="0"/>
              <a:t>Lector</a:t>
            </a:r>
            <a:r>
              <a:rPr lang="fr-FR" dirty="0" smtClean="0"/>
              <a:t> et </a:t>
            </a:r>
            <a:r>
              <a:rPr lang="fr-FR" dirty="0" err="1" smtClean="0"/>
              <a:t>Lectrix</a:t>
            </a:r>
            <a:r>
              <a:rPr lang="fr-FR" dirty="0" smtClean="0"/>
              <a:t> » (Collège)</a:t>
            </a:r>
          </a:p>
          <a:p>
            <a:r>
              <a:rPr lang="fr-FR" dirty="0" smtClean="0"/>
              <a:t>-« </a:t>
            </a:r>
            <a:r>
              <a:rPr lang="fr-FR" dirty="0" err="1" smtClean="0"/>
              <a:t>Lectorino</a:t>
            </a:r>
            <a:r>
              <a:rPr lang="fr-FR" dirty="0" smtClean="0"/>
              <a:t> </a:t>
            </a:r>
            <a:r>
              <a:rPr lang="fr-FR" dirty="0" err="1" smtClean="0"/>
              <a:t>Lectorinette</a:t>
            </a:r>
            <a:r>
              <a:rPr lang="fr-FR" dirty="0" smtClean="0"/>
              <a:t> » (CE1, CE2)</a:t>
            </a:r>
          </a:p>
          <a:p>
            <a:endParaRPr lang="fr-FR" dirty="0" smtClean="0"/>
          </a:p>
          <a:p>
            <a:r>
              <a:rPr lang="fr-FR" dirty="0" smtClean="0"/>
              <a:t>Il a </a:t>
            </a:r>
            <a:r>
              <a:rPr lang="fr-FR" dirty="0"/>
              <a:t>été conçu </a:t>
            </a:r>
            <a:r>
              <a:rPr lang="fr-FR" sz="1200" dirty="0" smtClean="0"/>
              <a:t>…</a:t>
            </a:r>
          </a:p>
          <a:p>
            <a:endParaRPr lang="fr-FR" dirty="0"/>
          </a:p>
          <a:p>
            <a:r>
              <a:rPr lang="fr-FR" b="1" dirty="0" smtClean="0"/>
              <a:t>…..</a:t>
            </a:r>
            <a:r>
              <a:rPr lang="fr-FR" b="1" dirty="0">
                <a:effectLst>
                  <a:outerShdw blurRad="38100" dist="38100" dir="2700000" algn="tl">
                    <a:srgbClr val="000000">
                      <a:alpha val="43137"/>
                    </a:srgbClr>
                  </a:outerShdw>
                </a:effectLst>
              </a:rPr>
              <a:t>PAR</a:t>
            </a:r>
            <a:r>
              <a:rPr lang="fr-FR" b="1" dirty="0"/>
              <a:t> </a:t>
            </a:r>
            <a:r>
              <a:rPr lang="fr-FR" dirty="0"/>
              <a:t>→ des chercheurs (Sylvie </a:t>
            </a:r>
            <a:r>
              <a:rPr lang="fr-FR" dirty="0" err="1"/>
              <a:t>Cèbe</a:t>
            </a:r>
            <a:r>
              <a:rPr lang="fr-FR" dirty="0"/>
              <a:t> et Roland </a:t>
            </a:r>
            <a:r>
              <a:rPr lang="fr-FR" dirty="0" err="1"/>
              <a:t>Goigoux</a:t>
            </a:r>
            <a:r>
              <a:rPr lang="fr-FR" dirty="0"/>
              <a:t>) qui ont été eux-mêmes instituteurs. </a:t>
            </a:r>
            <a:endParaRPr lang="fr-FR" dirty="0" smtClean="0"/>
          </a:p>
          <a:p>
            <a:endParaRPr lang="fr-FR" dirty="0"/>
          </a:p>
          <a:p>
            <a:r>
              <a:rPr lang="fr-FR" b="1" dirty="0" smtClean="0"/>
              <a:t>…..</a:t>
            </a:r>
            <a:r>
              <a:rPr lang="fr-FR" b="1" dirty="0">
                <a:effectLst>
                  <a:outerShdw blurRad="38100" dist="38100" dir="2700000" algn="tl">
                    <a:srgbClr val="000000">
                      <a:alpha val="43137"/>
                    </a:srgbClr>
                  </a:outerShdw>
                </a:effectLst>
              </a:rPr>
              <a:t>POUR</a:t>
            </a:r>
            <a:r>
              <a:rPr lang="fr-FR" dirty="0"/>
              <a:t> → aider les enseignants à favoriser les apprentissages des élèves, notamment ceux les plus en difficultés dans le domaine de la compréhension des écrits</a:t>
            </a:r>
            <a:r>
              <a:rPr lang="fr-FR" dirty="0" smtClean="0"/>
              <a:t>.</a:t>
            </a:r>
          </a:p>
          <a:p>
            <a:endParaRPr lang="fr-FR" dirty="0"/>
          </a:p>
          <a:p>
            <a:r>
              <a:rPr lang="fr-FR" b="1" dirty="0" smtClean="0"/>
              <a:t>….</a:t>
            </a:r>
            <a:r>
              <a:rPr lang="fr-FR" b="1" dirty="0">
                <a:effectLst>
                  <a:outerShdw blurRad="38100" dist="38100" dir="2700000" algn="tl">
                    <a:srgbClr val="000000">
                      <a:alpha val="43137"/>
                    </a:srgbClr>
                  </a:outerShdw>
                </a:effectLst>
              </a:rPr>
              <a:t>AFIN DE</a:t>
            </a:r>
            <a:r>
              <a:rPr lang="fr-FR" dirty="0">
                <a:effectLst>
                  <a:outerShdw blurRad="38100" dist="38100" dir="2700000" algn="tl">
                    <a:srgbClr val="000000">
                      <a:alpha val="43137"/>
                    </a:srgbClr>
                  </a:outerShdw>
                </a:effectLst>
              </a:rPr>
              <a:t> </a:t>
            </a:r>
            <a:r>
              <a:rPr lang="fr-FR" dirty="0"/>
              <a:t>→ former des lecteurs efficaces et autonomes.</a:t>
            </a:r>
          </a:p>
          <a:p>
            <a:r>
              <a:rPr lang="fr-FR" dirty="0"/>
              <a:t> </a:t>
            </a:r>
            <a:endParaRPr lang="fr-FR" dirty="0" smtClean="0"/>
          </a:p>
          <a:p>
            <a:r>
              <a:rPr lang="fr-FR" sz="1600" dirty="0" smtClean="0"/>
              <a:t>Avec </a:t>
            </a:r>
            <a:r>
              <a:rPr lang="fr-FR" sz="1600" dirty="0"/>
              <a:t>cet ouvrage, on va réellement enseigner l’«</a:t>
            </a:r>
            <a:r>
              <a:rPr lang="fr-FR" sz="2000" b="1" dirty="0"/>
              <a:t>apprendre à comprendre</a:t>
            </a:r>
            <a:r>
              <a:rPr lang="fr-FR" sz="1600" dirty="0"/>
              <a:t>»,</a:t>
            </a:r>
            <a:r>
              <a:rPr lang="fr-FR" sz="1600" b="1" dirty="0"/>
              <a:t> </a:t>
            </a:r>
            <a:endParaRPr lang="fr-FR" sz="1600" b="1" dirty="0" smtClean="0"/>
          </a:p>
          <a:p>
            <a:endParaRPr lang="fr-FR" sz="1600" dirty="0"/>
          </a:p>
        </p:txBody>
      </p:sp>
      <p:sp>
        <p:nvSpPr>
          <p:cNvPr id="7" name="Espace réservé du pied de page 6"/>
          <p:cNvSpPr>
            <a:spLocks noGrp="1"/>
          </p:cNvSpPr>
          <p:nvPr>
            <p:ph type="ftr" sz="quarter" idx="11"/>
          </p:nvPr>
        </p:nvSpPr>
        <p:spPr>
          <a:xfrm>
            <a:off x="4380072" y="6381328"/>
            <a:ext cx="4296384" cy="391741"/>
          </a:xfrm>
        </p:spPr>
        <p:txBody>
          <a:bodyPr/>
          <a:lstStyle/>
          <a:p>
            <a:r>
              <a:rPr kumimoji="0" lang="fr-FR" dirty="0" smtClean="0"/>
              <a:t>Equipe de circonscription de Meaux Villenoy 77</a:t>
            </a:r>
            <a:endParaRPr kumimoji="0" lang="en-US" dirty="0"/>
          </a:p>
        </p:txBody>
      </p:sp>
    </p:spTree>
    <p:extLst>
      <p:ext uri="{BB962C8B-B14F-4D97-AF65-F5344CB8AC3E}">
        <p14:creationId xmlns="" xmlns:p14="http://schemas.microsoft.com/office/powerpoint/2010/main" val="11163488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p:txBody>
          <a:bodyPr>
            <a:normAutofit/>
          </a:bodyPr>
          <a:lstStyle/>
          <a:p>
            <a:pPr algn="ctr"/>
            <a:r>
              <a:rPr lang="fr-FR" dirty="0" smtClean="0"/>
              <a:t>L’originalité de cet outil</a:t>
            </a:r>
            <a:br>
              <a:rPr lang="fr-FR" dirty="0" smtClean="0"/>
            </a:br>
            <a:r>
              <a:rPr lang="fr-FR" sz="2700" i="1" dirty="0" smtClean="0">
                <a:solidFill>
                  <a:srgbClr val="00B0F0"/>
                </a:solidFill>
              </a:rPr>
              <a:t>Apprendre à comprendre des textes narratifs</a:t>
            </a:r>
            <a:endParaRPr lang="fr-FR" sz="2700" i="1" dirty="0">
              <a:solidFill>
                <a:srgbClr val="00B0F0"/>
              </a:solidFill>
            </a:endParaRPr>
          </a:p>
        </p:txBody>
      </p:sp>
      <p:sp>
        <p:nvSpPr>
          <p:cNvPr id="6" name="Espace réservé du contenu 5"/>
          <p:cNvSpPr>
            <a:spLocks noGrp="1"/>
          </p:cNvSpPr>
          <p:nvPr>
            <p:ph idx="1"/>
          </p:nvPr>
        </p:nvSpPr>
        <p:spPr>
          <a:xfrm>
            <a:off x="539552" y="1988840"/>
            <a:ext cx="8229600" cy="4525963"/>
          </a:xfrm>
        </p:spPr>
        <p:txBody>
          <a:bodyPr/>
          <a:lstStyle/>
          <a:p>
            <a:r>
              <a:rPr lang="fr-FR" dirty="0" smtClean="0"/>
              <a:t>C’est un outil de formation continue </a:t>
            </a:r>
          </a:p>
          <a:p>
            <a:pPr>
              <a:buNone/>
            </a:pPr>
            <a:endParaRPr lang="fr-FR" sz="1600" dirty="0" smtClean="0"/>
          </a:p>
          <a:p>
            <a:r>
              <a:rPr lang="fr-FR" dirty="0" smtClean="0"/>
              <a:t>Issu de la collaboration Chercheurs/Praticiens</a:t>
            </a:r>
          </a:p>
          <a:p>
            <a:pPr>
              <a:buNone/>
            </a:pPr>
            <a:endParaRPr lang="fr-FR" sz="1600" dirty="0" smtClean="0"/>
          </a:p>
          <a:p>
            <a:r>
              <a:rPr lang="fr-FR" dirty="0" smtClean="0"/>
              <a:t>Pratique, car fondé sur des bases théoriques</a:t>
            </a:r>
          </a:p>
          <a:p>
            <a:pPr>
              <a:buNone/>
            </a:pPr>
            <a:endParaRPr lang="fr-FR" sz="1600" dirty="0" smtClean="0"/>
          </a:p>
          <a:p>
            <a:r>
              <a:rPr lang="fr-FR" dirty="0" smtClean="0"/>
              <a:t>Une planification issue des principes pédagogiques</a:t>
            </a:r>
            <a:endParaRPr lang="fr-FR" dirty="0"/>
          </a:p>
        </p:txBody>
      </p:sp>
      <p:sp>
        <p:nvSpPr>
          <p:cNvPr id="4" name="Espace réservé du pied de page 3"/>
          <p:cNvSpPr>
            <a:spLocks noGrp="1"/>
          </p:cNvSpPr>
          <p:nvPr>
            <p:ph type="ftr" sz="quarter" idx="11"/>
          </p:nvPr>
        </p:nvSpPr>
        <p:spPr>
          <a:xfrm>
            <a:off x="4283968" y="6093296"/>
            <a:ext cx="4368392" cy="463749"/>
          </a:xfrm>
        </p:spPr>
        <p:txBody>
          <a:bodyPr/>
          <a:lstStyle/>
          <a:p>
            <a:r>
              <a:rPr kumimoji="0" lang="fr-FR" dirty="0" smtClean="0"/>
              <a:t>Equipe de circonscription de Meaux Villenoy 77</a:t>
            </a:r>
            <a:endParaRPr kumimoji="0"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1000" fill="hold"/>
                                        <p:tgtEl>
                                          <p:spTgt spid="6">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6">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6">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6">
                                            <p:txEl>
                                              <p:pRg st="2" end="2"/>
                                            </p:txEl>
                                          </p:spTgt>
                                        </p:tgtEl>
                                        <p:attrNameLst>
                                          <p:attrName>style.visibility</p:attrName>
                                        </p:attrNameLst>
                                      </p:cBhvr>
                                      <p:to>
                                        <p:strVal val="visible"/>
                                      </p:to>
                                    </p:set>
                                    <p:anim calcmode="lin" valueType="num">
                                      <p:cBhvr>
                                        <p:cTn id="14" dur="1000" fill="hold"/>
                                        <p:tgtEl>
                                          <p:spTgt spid="6">
                                            <p:txEl>
                                              <p:pRg st="2" end="2"/>
                                            </p:txEl>
                                          </p:spTgt>
                                        </p:tgtEl>
                                        <p:attrNameLst>
                                          <p:attrName>ppt_w</p:attrName>
                                        </p:attrNameLst>
                                      </p:cBhvr>
                                      <p:tavLst>
                                        <p:tav tm="0">
                                          <p:val>
                                            <p:strVal val="#ppt_w*0.70"/>
                                          </p:val>
                                        </p:tav>
                                        <p:tav tm="100000">
                                          <p:val>
                                            <p:strVal val="#ppt_w"/>
                                          </p:val>
                                        </p:tav>
                                      </p:tavLst>
                                    </p:anim>
                                    <p:anim calcmode="lin" valueType="num">
                                      <p:cBhvr>
                                        <p:cTn id="15" dur="1000" fill="hold"/>
                                        <p:tgtEl>
                                          <p:spTgt spid="6">
                                            <p:txEl>
                                              <p:pRg st="2" end="2"/>
                                            </p:txEl>
                                          </p:spTgt>
                                        </p:tgtEl>
                                        <p:attrNameLst>
                                          <p:attrName>ppt_h</p:attrName>
                                        </p:attrNameLst>
                                      </p:cBhvr>
                                      <p:tavLst>
                                        <p:tav tm="0">
                                          <p:val>
                                            <p:strVal val="#ppt_h"/>
                                          </p:val>
                                        </p:tav>
                                        <p:tav tm="100000">
                                          <p:val>
                                            <p:strVal val="#ppt_h"/>
                                          </p:val>
                                        </p:tav>
                                      </p:tavLst>
                                    </p:anim>
                                    <p:animEffect transition="in" filter="fade">
                                      <p:cBhvr>
                                        <p:cTn id="16" dur="1000"/>
                                        <p:tgtEl>
                                          <p:spTgt spid="6">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nodeType="clickEffect">
                                  <p:stCondLst>
                                    <p:cond delay="0"/>
                                  </p:stCondLst>
                                  <p:childTnLst>
                                    <p:set>
                                      <p:cBhvr>
                                        <p:cTn id="20" dur="1" fill="hold">
                                          <p:stCondLst>
                                            <p:cond delay="0"/>
                                          </p:stCondLst>
                                        </p:cTn>
                                        <p:tgtEl>
                                          <p:spTgt spid="6">
                                            <p:txEl>
                                              <p:pRg st="4" end="4"/>
                                            </p:txEl>
                                          </p:spTgt>
                                        </p:tgtEl>
                                        <p:attrNameLst>
                                          <p:attrName>style.visibility</p:attrName>
                                        </p:attrNameLst>
                                      </p:cBhvr>
                                      <p:to>
                                        <p:strVal val="visible"/>
                                      </p:to>
                                    </p:set>
                                    <p:anim calcmode="lin" valueType="num">
                                      <p:cBhvr>
                                        <p:cTn id="21" dur="1000" fill="hold"/>
                                        <p:tgtEl>
                                          <p:spTgt spid="6">
                                            <p:txEl>
                                              <p:pRg st="4" end="4"/>
                                            </p:txEl>
                                          </p:spTgt>
                                        </p:tgtEl>
                                        <p:attrNameLst>
                                          <p:attrName>ppt_w</p:attrName>
                                        </p:attrNameLst>
                                      </p:cBhvr>
                                      <p:tavLst>
                                        <p:tav tm="0">
                                          <p:val>
                                            <p:strVal val="#ppt_w*0.70"/>
                                          </p:val>
                                        </p:tav>
                                        <p:tav tm="100000">
                                          <p:val>
                                            <p:strVal val="#ppt_w"/>
                                          </p:val>
                                        </p:tav>
                                      </p:tavLst>
                                    </p:anim>
                                    <p:anim calcmode="lin" valueType="num">
                                      <p:cBhvr>
                                        <p:cTn id="22" dur="1000" fill="hold"/>
                                        <p:tgtEl>
                                          <p:spTgt spid="6">
                                            <p:txEl>
                                              <p:pRg st="4" end="4"/>
                                            </p:txEl>
                                          </p:spTgt>
                                        </p:tgtEl>
                                        <p:attrNameLst>
                                          <p:attrName>ppt_h</p:attrName>
                                        </p:attrNameLst>
                                      </p:cBhvr>
                                      <p:tavLst>
                                        <p:tav tm="0">
                                          <p:val>
                                            <p:strVal val="#ppt_h"/>
                                          </p:val>
                                        </p:tav>
                                        <p:tav tm="100000">
                                          <p:val>
                                            <p:strVal val="#ppt_h"/>
                                          </p:val>
                                        </p:tav>
                                      </p:tavLst>
                                    </p:anim>
                                    <p:animEffect transition="in" filter="fade">
                                      <p:cBhvr>
                                        <p:cTn id="23" dur="1000"/>
                                        <p:tgtEl>
                                          <p:spTgt spid="6">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nodeType="clickEffect">
                                  <p:stCondLst>
                                    <p:cond delay="0"/>
                                  </p:stCondLst>
                                  <p:childTnLst>
                                    <p:set>
                                      <p:cBhvr>
                                        <p:cTn id="27" dur="1" fill="hold">
                                          <p:stCondLst>
                                            <p:cond delay="0"/>
                                          </p:stCondLst>
                                        </p:cTn>
                                        <p:tgtEl>
                                          <p:spTgt spid="6">
                                            <p:txEl>
                                              <p:pRg st="6" end="6"/>
                                            </p:txEl>
                                          </p:spTgt>
                                        </p:tgtEl>
                                        <p:attrNameLst>
                                          <p:attrName>style.visibility</p:attrName>
                                        </p:attrNameLst>
                                      </p:cBhvr>
                                      <p:to>
                                        <p:strVal val="visible"/>
                                      </p:to>
                                    </p:set>
                                    <p:anim calcmode="lin" valueType="num">
                                      <p:cBhvr>
                                        <p:cTn id="28" dur="1000" fill="hold"/>
                                        <p:tgtEl>
                                          <p:spTgt spid="6">
                                            <p:txEl>
                                              <p:pRg st="6" end="6"/>
                                            </p:txEl>
                                          </p:spTgt>
                                        </p:tgtEl>
                                        <p:attrNameLst>
                                          <p:attrName>ppt_w</p:attrName>
                                        </p:attrNameLst>
                                      </p:cBhvr>
                                      <p:tavLst>
                                        <p:tav tm="0">
                                          <p:val>
                                            <p:strVal val="#ppt_w*0.70"/>
                                          </p:val>
                                        </p:tav>
                                        <p:tav tm="100000">
                                          <p:val>
                                            <p:strVal val="#ppt_w"/>
                                          </p:val>
                                        </p:tav>
                                      </p:tavLst>
                                    </p:anim>
                                    <p:anim calcmode="lin" valueType="num">
                                      <p:cBhvr>
                                        <p:cTn id="29" dur="1000" fill="hold"/>
                                        <p:tgtEl>
                                          <p:spTgt spid="6">
                                            <p:txEl>
                                              <p:pRg st="6" end="6"/>
                                            </p:txEl>
                                          </p:spTgt>
                                        </p:tgtEl>
                                        <p:attrNameLst>
                                          <p:attrName>ppt_h</p:attrName>
                                        </p:attrNameLst>
                                      </p:cBhvr>
                                      <p:tavLst>
                                        <p:tav tm="0">
                                          <p:val>
                                            <p:strVal val="#ppt_h"/>
                                          </p:val>
                                        </p:tav>
                                        <p:tav tm="100000">
                                          <p:val>
                                            <p:strVal val="#ppt_h"/>
                                          </p:val>
                                        </p:tav>
                                      </p:tavLst>
                                    </p:anim>
                                    <p:animEffect transition="in" filter="fade">
                                      <p:cBhvr>
                                        <p:cTn id="30" dur="1000"/>
                                        <p:tgtEl>
                                          <p:spTgt spid="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31354" y="1844824"/>
            <a:ext cx="8229600" cy="4525963"/>
          </a:xfrm>
        </p:spPr>
        <p:txBody>
          <a:bodyPr/>
          <a:lstStyle/>
          <a:p>
            <a:r>
              <a:rPr lang="fr-FR" dirty="0" smtClean="0"/>
              <a:t>Une partie théorique</a:t>
            </a:r>
          </a:p>
          <a:p>
            <a:endParaRPr lang="fr-FR" dirty="0" smtClean="0"/>
          </a:p>
          <a:p>
            <a:r>
              <a:rPr lang="fr-FR" dirty="0" smtClean="0"/>
              <a:t>Des séances très détaillées</a:t>
            </a:r>
          </a:p>
          <a:p>
            <a:pPr marL="109728" indent="0">
              <a:buNone/>
            </a:pPr>
            <a:endParaRPr lang="fr-FR" dirty="0" smtClean="0"/>
          </a:p>
          <a:p>
            <a:r>
              <a:rPr lang="fr-FR" dirty="0" smtClean="0"/>
              <a:t>Un CD-ROM</a:t>
            </a:r>
          </a:p>
          <a:p>
            <a:endParaRPr lang="fr-FR" dirty="0"/>
          </a:p>
          <a:p>
            <a:pPr marL="109728" indent="0">
              <a:buNone/>
            </a:pPr>
            <a:r>
              <a:rPr lang="fr-FR" sz="1800" dirty="0" smtClean="0"/>
              <a:t>Et éventuellement…</a:t>
            </a:r>
          </a:p>
          <a:p>
            <a:r>
              <a:rPr lang="fr-FR" dirty="0" smtClean="0"/>
              <a:t>Un dossier avec les posters</a:t>
            </a:r>
            <a:endParaRPr lang="fr-FR" dirty="0"/>
          </a:p>
        </p:txBody>
      </p:sp>
      <p:sp>
        <p:nvSpPr>
          <p:cNvPr id="5" name="Rectangle 4"/>
          <p:cNvSpPr/>
          <p:nvPr/>
        </p:nvSpPr>
        <p:spPr>
          <a:xfrm>
            <a:off x="395536" y="332656"/>
            <a:ext cx="8136904" cy="1077218"/>
          </a:xfrm>
          <a:prstGeom prst="rect">
            <a:avLst/>
          </a:prstGeom>
        </p:spPr>
        <p:txBody>
          <a:bodyPr wrap="square">
            <a:spAutoFit/>
          </a:bodyPr>
          <a:lstStyle/>
          <a:p>
            <a:pPr algn="ctr"/>
            <a:r>
              <a:rPr lang="fr-FR" sz="4000" dirty="0" smtClean="0"/>
              <a:t>Le contenu </a:t>
            </a:r>
            <a:r>
              <a:rPr lang="fr-FR" dirty="0"/>
              <a:t/>
            </a:r>
            <a:br>
              <a:rPr lang="fr-FR" dirty="0"/>
            </a:br>
            <a:r>
              <a:rPr lang="fr-FR" sz="2400" i="1" dirty="0" smtClean="0">
                <a:solidFill>
                  <a:srgbClr val="00B0F0"/>
                </a:solidFill>
              </a:rPr>
              <a:t>de </a:t>
            </a:r>
            <a:r>
              <a:rPr lang="fr-FR" sz="2400" i="1" dirty="0" err="1" smtClean="0">
                <a:solidFill>
                  <a:srgbClr val="00B0F0"/>
                </a:solidFill>
              </a:rPr>
              <a:t>Lectorino</a:t>
            </a:r>
            <a:r>
              <a:rPr lang="fr-FR" sz="2400" i="1" dirty="0" smtClean="0">
                <a:solidFill>
                  <a:srgbClr val="00B0F0"/>
                </a:solidFill>
              </a:rPr>
              <a:t> </a:t>
            </a:r>
            <a:r>
              <a:rPr lang="fr-FR" sz="2400" i="1" dirty="0" err="1" smtClean="0">
                <a:solidFill>
                  <a:srgbClr val="00B0F0"/>
                </a:solidFill>
              </a:rPr>
              <a:t>Lectorinette</a:t>
            </a:r>
            <a:endParaRPr lang="fr-FR" sz="2400" dirty="0"/>
          </a:p>
        </p:txBody>
      </p:sp>
      <p:sp>
        <p:nvSpPr>
          <p:cNvPr id="4" name="Espace réservé du pied de page 3"/>
          <p:cNvSpPr>
            <a:spLocks noGrp="1"/>
          </p:cNvSpPr>
          <p:nvPr>
            <p:ph type="ftr" sz="quarter" idx="11"/>
          </p:nvPr>
        </p:nvSpPr>
        <p:spPr>
          <a:xfrm>
            <a:off x="4380072" y="6309320"/>
            <a:ext cx="4224376" cy="463749"/>
          </a:xfrm>
        </p:spPr>
        <p:txBody>
          <a:bodyPr/>
          <a:lstStyle/>
          <a:p>
            <a:r>
              <a:rPr kumimoji="0" lang="fr-FR" smtClean="0"/>
              <a:t>Equipe de circonscription de Meaux Villenoy 77</a:t>
            </a:r>
            <a:endParaRPr kumimoji="0" lang="en-US"/>
          </a:p>
        </p:txBody>
      </p:sp>
    </p:spTree>
    <p:extLst>
      <p:ext uri="{BB962C8B-B14F-4D97-AF65-F5344CB8AC3E}">
        <p14:creationId xmlns="" xmlns:p14="http://schemas.microsoft.com/office/powerpoint/2010/main" val="202721748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2706</TotalTime>
  <Words>2866</Words>
  <Application>Microsoft Office PowerPoint</Application>
  <PresentationFormat>Affichage à l'écran (4:3)</PresentationFormat>
  <Paragraphs>353</Paragraphs>
  <Slides>24</Slides>
  <Notes>11</Notes>
  <HiddenSlides>0</HiddenSlides>
  <MMClips>0</MMClips>
  <ScaleCrop>false</ScaleCrop>
  <HeadingPairs>
    <vt:vector size="4" baseType="variant">
      <vt:variant>
        <vt:lpstr>Thème</vt:lpstr>
      </vt:variant>
      <vt:variant>
        <vt:i4>1</vt:i4>
      </vt:variant>
      <vt:variant>
        <vt:lpstr>Titres des diapositives</vt:lpstr>
      </vt:variant>
      <vt:variant>
        <vt:i4>24</vt:i4>
      </vt:variant>
    </vt:vector>
  </HeadingPairs>
  <TitlesOfParts>
    <vt:vector size="25" baseType="lpstr">
      <vt:lpstr>Concourse</vt:lpstr>
      <vt:lpstr>Comprendre  un texte écrit</vt:lpstr>
      <vt:lpstr>Des constats</vt:lpstr>
      <vt:lpstr>Et vous ?</vt:lpstr>
      <vt:lpstr>Qu’est-ce que « comprendre » ? Quelques apports théoriques</vt:lpstr>
      <vt:lpstr> Les représentations que les lecteurs/compreneurs précaires  se font de la lecture </vt:lpstr>
      <vt:lpstr> Les représentations que les lecteurs/compreneurs précaires  se font de la lecture </vt:lpstr>
      <vt:lpstr>Lectorino  Lectorinette… en bref</vt:lpstr>
      <vt:lpstr>L’originalité de cet outil Apprendre à comprendre des textes narratifs</vt:lpstr>
      <vt:lpstr>Diapositive 9</vt:lpstr>
      <vt:lpstr>Le parti pris des auteurs Ils ont choisi de travailler prioritairement…</vt:lpstr>
      <vt:lpstr>Diapositive 11</vt:lpstr>
      <vt:lpstr>Diapositive 12</vt:lpstr>
      <vt:lpstr>Diapositive 13</vt:lpstr>
      <vt:lpstr>La progression  Lector-Lectrix</vt:lpstr>
      <vt:lpstr>Séance 1 – Comprendre les pensées des personnages pour lire entre les lignes (1)  Texte 1- Extrait de « Max et les maximonstres » (Maurice Sendak)</vt:lpstr>
      <vt:lpstr>Séance 1 – Comprendre les pensées des personnages pour lire entre les lignes (1)  Texte 2- Extrait de « Ludovic ne veut pas aller à ‘l’école, «Crocolivre», (J.-É. Gombert et coll)</vt:lpstr>
      <vt:lpstr>Séance 1 – Comprendre les pensées des personnages pour lire entre les lignes (1)  Exercice – Illustration à compléter</vt:lpstr>
      <vt:lpstr>Travaux pratiques </vt:lpstr>
      <vt:lpstr>Mise en commun/ Synthèse</vt:lpstr>
      <vt:lpstr>Pour conclure…</vt:lpstr>
      <vt:lpstr>La compréhension de textes écrits</vt:lpstr>
      <vt:lpstr>Comprendre : les fonctions cognitives en jeu</vt:lpstr>
      <vt:lpstr>Toutes ces fonctions interagissent</vt:lpstr>
      <vt:lpstr>Bibliographie Quelques ressources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Comprendre  un texte écrit</dc:title>
  <dc:creator>Fabienne Dachet</dc:creator>
  <cp:lastModifiedBy>Fabienne Dachet</cp:lastModifiedBy>
  <cp:revision>112</cp:revision>
  <dcterms:created xsi:type="dcterms:W3CDTF">2013-10-13T09:17:37Z</dcterms:created>
  <dcterms:modified xsi:type="dcterms:W3CDTF">2013-11-17T19:07:50Z</dcterms:modified>
</cp:coreProperties>
</file>